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97865" y="1014730"/>
            <a:ext cx="11448415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/>
              <a:t>一、填上合适的量词 </a:t>
            </a:r>
            <a:endParaRPr lang="zh-CN" altLang="en-US" sz="4000"/>
          </a:p>
          <a:p>
            <a:pPr algn="l"/>
            <a:r>
              <a:rPr lang="zh-CN" altLang="en-US" sz="4000"/>
              <a:t>一（    ）海鸥      一（    ）沙滩     一（    ）帆船 </a:t>
            </a:r>
            <a:endParaRPr lang="zh-CN" altLang="en-US" sz="4000"/>
          </a:p>
          <a:p>
            <a:pPr algn="l"/>
            <a:r>
              <a:rPr lang="zh-CN" altLang="en-US" sz="4000"/>
              <a:t>一（    ）鱼塘      一（    ）稻田     一（    ）垂柳 </a:t>
            </a:r>
            <a:endParaRPr lang="zh-CN" altLang="en-US" sz="4000"/>
          </a:p>
          <a:p>
            <a:pPr algn="l"/>
            <a:r>
              <a:rPr lang="zh-CN" altLang="en-US" sz="4000"/>
              <a:t>一（    ）花园      一（    ）小溪     一（    ）石桥</a:t>
            </a:r>
            <a:endParaRPr lang="zh-CN" altLang="en-US" sz="4000"/>
          </a:p>
          <a:p>
            <a:pPr algn="l"/>
            <a:r>
              <a:rPr lang="zh-CN" altLang="en-US" sz="4000"/>
              <a:t>一（    ）翠竹      一（    ）飞鸟     一（    ）队旗</a:t>
            </a:r>
            <a:endParaRPr lang="zh-CN" altLang="en-US" sz="4000"/>
          </a:p>
          <a:p>
            <a:pPr algn="l"/>
            <a:r>
              <a:rPr lang="zh-CN" altLang="en-US" sz="4000"/>
              <a:t>一（    ）铜号      一（    ）“红领巾”     </a:t>
            </a:r>
            <a:endParaRPr lang="zh-CN" altLang="en-US" sz="4000"/>
          </a:p>
          <a:p>
            <a:pPr algn="l"/>
            <a:r>
              <a:rPr lang="zh-CN" altLang="en-US" sz="4000"/>
              <a:t>一（    ）帽子      一（    ）欢笑      一（    ）椅子</a:t>
            </a:r>
            <a:endParaRPr lang="zh-CN" altLang="en-US" sz="4000"/>
          </a:p>
        </p:txBody>
      </p:sp>
      <p:sp>
        <p:nvSpPr>
          <p:cNvPr id="3" name="文本框 2"/>
          <p:cNvSpPr txBox="1"/>
          <p:nvPr/>
        </p:nvSpPr>
        <p:spPr>
          <a:xfrm>
            <a:off x="3042285" y="246380"/>
            <a:ext cx="61080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部编教材语文二上复习</a:t>
            </a:r>
            <a:endParaRPr lang="zh-CN" altLang="en-US" sz="4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605" y="116840"/>
            <a:ext cx="11917045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5400"/>
              <a:t>六、仿写句子  </a:t>
            </a:r>
            <a:endParaRPr lang="zh-CN" altLang="en-US" sz="5400"/>
          </a:p>
          <a:p>
            <a:r>
              <a:rPr lang="zh-CN" altLang="en-US" sz="5400"/>
              <a:t>例：蓝天上飘着白云。 </a:t>
            </a:r>
            <a:endParaRPr lang="zh-CN" altLang="en-US" sz="5400"/>
          </a:p>
          <a:p>
            <a:r>
              <a:rPr lang="zh-CN" altLang="en-US" sz="5400"/>
              <a:t>（高高的）蓝天上飘着（几朵）白云。  </a:t>
            </a:r>
            <a:endParaRPr lang="zh-CN" altLang="en-US" sz="5400"/>
          </a:p>
          <a:p>
            <a:r>
              <a:rPr lang="zh-CN" altLang="en-US" sz="5400"/>
              <a:t>1、 小鸟在树上唱歌。</a:t>
            </a:r>
            <a:endParaRPr lang="zh-CN" altLang="en-US" sz="5400"/>
          </a:p>
          <a:p>
            <a:r>
              <a:rPr lang="zh-CN" altLang="en-US" sz="5400"/>
              <a:t>（           ）小鸟在树上（           ）唱歌。  </a:t>
            </a:r>
            <a:endParaRPr lang="zh-CN" altLang="en-US" sz="5400"/>
          </a:p>
          <a:p>
            <a:r>
              <a:rPr lang="zh-CN" altLang="en-US" sz="5400"/>
              <a:t>2、 池塘开满了荷花。</a:t>
            </a:r>
            <a:endParaRPr lang="zh-CN" altLang="en-US" sz="5400"/>
          </a:p>
          <a:p>
            <a:r>
              <a:rPr lang="zh-CN" altLang="en-US" sz="5400"/>
              <a:t>（           ）池塘开满（           ）荷花。</a:t>
            </a:r>
            <a:endParaRPr lang="zh-CN" altLang="en-US" sz="5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2070" y="81280"/>
            <a:ext cx="1208849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5400"/>
              <a:t>3、 树叶落下来。           </a:t>
            </a:r>
            <a:endParaRPr lang="zh-CN" altLang="en-US" sz="5400"/>
          </a:p>
          <a:p>
            <a:r>
              <a:rPr lang="zh-CN" altLang="en-US" sz="5400"/>
              <a:t>（           ）树叶（              ）落下来。     </a:t>
            </a:r>
            <a:endParaRPr lang="zh-CN" altLang="en-US" sz="5400"/>
          </a:p>
          <a:p>
            <a:r>
              <a:rPr lang="zh-CN" altLang="en-US" sz="5400"/>
              <a:t>4、 小草长出来。           </a:t>
            </a:r>
            <a:endParaRPr lang="zh-CN" altLang="en-US" sz="5400"/>
          </a:p>
          <a:p>
            <a:r>
              <a:rPr lang="zh-CN" altLang="en-US" sz="5400"/>
              <a:t>（           ）小草（              ）长出来。</a:t>
            </a:r>
            <a:endParaRPr lang="zh-CN" altLang="en-US" sz="5400"/>
          </a:p>
          <a:p>
            <a:r>
              <a:rPr lang="zh-CN" altLang="en-US" sz="5400"/>
              <a:t>5、 小鱼游来游去。          </a:t>
            </a:r>
            <a:endParaRPr lang="zh-CN" altLang="en-US" sz="5400"/>
          </a:p>
          <a:p>
            <a:r>
              <a:rPr lang="zh-CN" altLang="en-US" sz="5400"/>
              <a:t>（           ）小鱼（             ）游来游去。 </a:t>
            </a:r>
            <a:endParaRPr lang="zh-CN" altLang="en-US" sz="5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370" y="72390"/>
            <a:ext cx="12198350" cy="5754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5400"/>
              <a:t>例：雪孩子变成了一朵白云。   </a:t>
            </a:r>
            <a:endParaRPr lang="zh-CN" altLang="en-US" sz="5400"/>
          </a:p>
          <a:p>
            <a:r>
              <a:rPr lang="zh-CN" altLang="en-US" sz="5400"/>
              <a:t> 雪孩子变成了一朵白云，一朵美丽的白云。 </a:t>
            </a:r>
            <a:endParaRPr lang="zh-CN" altLang="en-US" sz="5400"/>
          </a:p>
          <a:p>
            <a:r>
              <a:rPr lang="zh-CN" altLang="en-US" sz="5400"/>
              <a:t>1、 雪孩子变成了水汽。 </a:t>
            </a:r>
            <a:endParaRPr lang="zh-CN" altLang="en-US" sz="5400"/>
          </a:p>
          <a:p>
            <a:r>
              <a:rPr lang="zh-CN" altLang="en-US" sz="5400"/>
              <a:t> </a:t>
            </a:r>
            <a:r>
              <a:rPr lang="en-US" altLang="zh-CN" sz="5400"/>
              <a:t>_________________________</a:t>
            </a:r>
            <a:endParaRPr lang="en-US" altLang="zh-CN" sz="5400"/>
          </a:p>
          <a:p>
            <a:r>
              <a:rPr lang="zh-CN" altLang="en-US" sz="5400"/>
              <a:t> 2、 太阳变成了火球。 </a:t>
            </a:r>
            <a:endParaRPr lang="zh-CN" altLang="en-US" sz="5400"/>
          </a:p>
          <a:p>
            <a:r>
              <a:rPr lang="zh-CN" altLang="en-US" sz="4400"/>
              <a:t> </a:t>
            </a:r>
            <a:r>
              <a:rPr lang="en-US" altLang="zh-CN" sz="4400"/>
              <a:t>________________________________</a:t>
            </a:r>
            <a:r>
              <a:rPr lang="zh-CN" altLang="en-US" sz="4400"/>
              <a:t>                                                   </a:t>
            </a:r>
            <a:endParaRPr lang="zh-CN" altLang="en-US"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4135" y="121285"/>
            <a:ext cx="12002135" cy="6277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例：叶子上的虫子还用治？          </a:t>
            </a:r>
            <a:endParaRPr lang="zh-CN" altLang="en-US" sz="4800"/>
          </a:p>
          <a:p>
            <a:r>
              <a:rPr lang="zh-CN" altLang="en-US" sz="4800"/>
              <a:t>叶子上的虫子不用治。  </a:t>
            </a:r>
            <a:endParaRPr lang="zh-CN" altLang="en-US" sz="4800"/>
          </a:p>
          <a:p>
            <a:r>
              <a:rPr lang="zh-CN" altLang="en-US" sz="4800"/>
              <a:t>3、 下点小雨有什么可怕的？ </a:t>
            </a:r>
            <a:endParaRPr lang="zh-CN" altLang="en-US" sz="4800"/>
          </a:p>
          <a:p>
            <a:r>
              <a:rPr lang="zh-CN" altLang="en-US" sz="4800"/>
              <a:t> </a:t>
            </a:r>
            <a:r>
              <a:rPr lang="en-US" altLang="zh-CN" sz="4800"/>
              <a:t>____________________________</a:t>
            </a:r>
            <a:endParaRPr lang="en-US" altLang="zh-CN" sz="4800"/>
          </a:p>
          <a:p>
            <a:r>
              <a:rPr lang="zh-CN" altLang="en-US" sz="4800"/>
              <a:t>4、 天不过井口那么大，还用飞那么远吗？  </a:t>
            </a:r>
            <a:endParaRPr lang="zh-CN" altLang="en-US" sz="4800"/>
          </a:p>
          <a:p>
            <a:r>
              <a:rPr lang="zh-CN" altLang="en-US" sz="4800"/>
              <a:t> </a:t>
            </a:r>
            <a:r>
              <a:rPr lang="en-US" altLang="zh-CN" sz="4800"/>
              <a:t>____________________________</a:t>
            </a:r>
            <a:endParaRPr lang="en-US" altLang="zh-CN" sz="4800"/>
          </a:p>
          <a:p>
            <a:r>
              <a:rPr lang="zh-CN" altLang="en-US" sz="4800"/>
              <a:t>5、 冬天来了，春天还会远吗？ </a:t>
            </a:r>
            <a:endParaRPr lang="zh-CN" altLang="en-US" sz="4800"/>
          </a:p>
          <a:p>
            <a:r>
              <a:rPr lang="en-US" altLang="zh-CN" sz="4800"/>
              <a:t>_____________________________</a:t>
            </a:r>
            <a:endParaRPr lang="en-US" altLang="zh-CN" sz="4800"/>
          </a:p>
          <a:p>
            <a:r>
              <a:rPr lang="zh-CN" altLang="en-US"/>
              <a:t>                                                 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6835" y="26670"/>
            <a:ext cx="1198943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5400"/>
              <a:t>例：有几个虫子怕什么！         </a:t>
            </a:r>
            <a:endParaRPr lang="zh-CN" altLang="en-US" sz="5400"/>
          </a:p>
          <a:p>
            <a:r>
              <a:rPr lang="zh-CN" altLang="en-US" sz="5400"/>
              <a:t>有几个虫子不怕什么。  </a:t>
            </a:r>
            <a:endParaRPr lang="zh-CN" altLang="en-US" sz="5400"/>
          </a:p>
          <a:p>
            <a:r>
              <a:rPr lang="zh-CN" altLang="en-US" sz="5400"/>
              <a:t>1、一次失败怕什么！</a:t>
            </a:r>
            <a:endParaRPr lang="zh-CN" altLang="en-US" sz="5400"/>
          </a:p>
          <a:p>
            <a:r>
              <a:rPr lang="en-US" altLang="zh-CN" sz="5400"/>
              <a:t>____________________</a:t>
            </a:r>
            <a:endParaRPr lang="en-US" altLang="zh-CN" sz="5400"/>
          </a:p>
          <a:p>
            <a:r>
              <a:rPr lang="zh-CN" altLang="en-US" sz="5400"/>
              <a:t> 2、这点困难怕什么！</a:t>
            </a:r>
            <a:endParaRPr lang="zh-CN" altLang="en-US" sz="5400"/>
          </a:p>
          <a:p>
            <a:r>
              <a:rPr lang="en-US" altLang="zh-CN" sz="5400"/>
              <a:t>____________________</a:t>
            </a:r>
            <a:endParaRPr lang="en-US" altLang="zh-CN" sz="5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-9525" y="-53975"/>
            <a:ext cx="1222311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例：李刚是我的邻居。           </a:t>
            </a:r>
            <a:endParaRPr lang="zh-CN" altLang="en-US" sz="4800"/>
          </a:p>
          <a:p>
            <a:r>
              <a:rPr lang="zh-CN" altLang="en-US" sz="4800"/>
              <a:t>我的邻居是李刚。</a:t>
            </a:r>
            <a:endParaRPr lang="zh-CN" altLang="en-US" sz="4800"/>
          </a:p>
          <a:p>
            <a:r>
              <a:rPr lang="zh-CN" altLang="en-US" sz="4800"/>
              <a:t> 1、 春天是万物复苏的季节。 </a:t>
            </a:r>
            <a:endParaRPr lang="zh-CN" altLang="en-US" sz="4800"/>
          </a:p>
          <a:p>
            <a:r>
              <a:rPr lang="zh-CN" altLang="en-US" sz="4800"/>
              <a:t> </a:t>
            </a:r>
            <a:r>
              <a:rPr lang="en-US" altLang="zh-CN" sz="4800"/>
              <a:t>_______________________________</a:t>
            </a:r>
            <a:endParaRPr lang="en-US" altLang="zh-CN" sz="4800"/>
          </a:p>
          <a:p>
            <a:r>
              <a:rPr lang="zh-CN" altLang="en-US" sz="4800"/>
              <a:t>2、 北京是我国的首都。     </a:t>
            </a:r>
            <a:endParaRPr lang="zh-CN" altLang="en-US" sz="4800"/>
          </a:p>
          <a:p>
            <a:r>
              <a:rPr lang="en-US" altLang="zh-CN" sz="4800"/>
              <a:t>________________________________</a:t>
            </a:r>
            <a:r>
              <a:rPr lang="zh-CN" altLang="en-US"/>
              <a:t>                                 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510" y="27940"/>
            <a:ext cx="12136120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5400"/>
              <a:t>例：整块奶酪被你吃光了。    </a:t>
            </a:r>
            <a:endParaRPr lang="zh-CN" altLang="en-US" sz="5400"/>
          </a:p>
          <a:p>
            <a:r>
              <a:rPr lang="zh-CN" altLang="en-US" sz="5400"/>
              <a:t>你把整块奶酪吃光了。  </a:t>
            </a:r>
            <a:endParaRPr lang="zh-CN" altLang="en-US" sz="5400"/>
          </a:p>
          <a:p>
            <a:r>
              <a:rPr lang="zh-CN" altLang="en-US" sz="5400"/>
              <a:t>1、狐狸被老虎逮住了。</a:t>
            </a:r>
            <a:endParaRPr lang="zh-CN" altLang="en-US" sz="5400"/>
          </a:p>
          <a:p>
            <a:r>
              <a:rPr lang="zh-CN" altLang="en-US" sz="5400"/>
              <a:t> </a:t>
            </a:r>
            <a:r>
              <a:rPr lang="en-US" altLang="zh-CN" sz="5400"/>
              <a:t>_____________________</a:t>
            </a:r>
            <a:endParaRPr lang="en-US" altLang="zh-CN" sz="5400"/>
          </a:p>
          <a:p>
            <a:r>
              <a:rPr lang="zh-CN" altLang="en-US" sz="5400"/>
              <a:t>2、雾把大海藏了起来。</a:t>
            </a:r>
            <a:endParaRPr lang="zh-CN" altLang="en-US" sz="5400"/>
          </a:p>
          <a:p>
            <a:r>
              <a:rPr lang="zh-CN" altLang="en-US" sz="5400"/>
              <a:t> </a:t>
            </a:r>
            <a:r>
              <a:rPr lang="en-US" altLang="zh-CN" sz="5400"/>
              <a:t>______________________</a:t>
            </a:r>
            <a:endParaRPr lang="en-US" altLang="zh-CN" sz="5400"/>
          </a:p>
          <a:p>
            <a:r>
              <a:rPr lang="zh-CN" altLang="en-US" sz="5400"/>
              <a:t>3、小动物被老虎吓跑了。</a:t>
            </a:r>
            <a:endParaRPr lang="zh-CN" altLang="en-US" sz="5400"/>
          </a:p>
          <a:p>
            <a:r>
              <a:rPr lang="en-US" altLang="zh-CN" sz="5400"/>
              <a:t>_______________________</a:t>
            </a:r>
            <a:endParaRPr lang="en-US" altLang="zh-CN" sz="5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240" y="-36830"/>
            <a:ext cx="12051030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400"/>
              <a:t>例：葡萄一大串一大串地挂在绿叶底下，有红的、白的、紫的、暗红的、淡绿的，五光十色，美丽极了。  </a:t>
            </a:r>
            <a:endParaRPr lang="zh-CN" altLang="en-US" sz="4400"/>
          </a:p>
          <a:p>
            <a:r>
              <a:rPr lang="zh-CN" altLang="en-US" sz="4400"/>
              <a:t>1、 公园里的花开了，有桃花、杏花、迎春花，</a:t>
            </a:r>
            <a:endParaRPr lang="zh-CN" altLang="en-US" sz="4400"/>
          </a:p>
          <a:p>
            <a:r>
              <a:rPr lang="en-US" altLang="zh-CN" sz="4400"/>
              <a:t>_______________________________________</a:t>
            </a:r>
            <a:r>
              <a:rPr lang="zh-CN" altLang="zh-CN" sz="4400"/>
              <a:t>。</a:t>
            </a:r>
            <a:endParaRPr lang="zh-CN" altLang="zh-CN" sz="4400"/>
          </a:p>
          <a:p>
            <a:endParaRPr lang="zh-CN" altLang="en-US" sz="4400"/>
          </a:p>
          <a:p>
            <a:r>
              <a:rPr lang="zh-CN" altLang="en-US" sz="4400"/>
              <a:t>2、 下课了，同学们在操场上活动，</a:t>
            </a:r>
            <a:r>
              <a:rPr lang="en-US" altLang="zh-CN" sz="4400"/>
              <a:t>__________</a:t>
            </a:r>
            <a:endParaRPr lang="en-US" altLang="zh-CN" sz="4400"/>
          </a:p>
          <a:p>
            <a:r>
              <a:rPr lang="en-US" altLang="zh-CN" sz="4400"/>
              <a:t>_______________</a:t>
            </a:r>
            <a:r>
              <a:rPr lang="zh-CN" altLang="en-US" sz="4400"/>
              <a:t>丰富多彩，热闹极了。 </a:t>
            </a:r>
            <a:endParaRPr lang="en-US" altLang="zh-CN" sz="4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2070" y="51435"/>
            <a:ext cx="1212469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000"/>
              <a:t>七、 用加点的词语说话。  </a:t>
            </a:r>
            <a:endParaRPr lang="zh-CN" altLang="en-US" sz="6000"/>
          </a:p>
          <a:p>
            <a:r>
              <a:rPr lang="zh-CN" altLang="en-US" sz="6000"/>
              <a:t>1、我的脾气可怪了，有时候很温和，有时候很暴躁。</a:t>
            </a:r>
            <a:r>
              <a:rPr lang="zh-CN" altLang="en-US" sz="60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n-US" altLang="zh-CN" sz="60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 sz="6000"/>
              <a:t>  </a:t>
            </a:r>
            <a:r>
              <a:rPr lang="en-US" altLang="zh-CN" sz="6000"/>
              <a:t>__________________________</a:t>
            </a:r>
            <a:r>
              <a:rPr lang="zh-CN" altLang="en-US" sz="6000"/>
              <a:t>                                                              </a:t>
            </a:r>
            <a:endParaRPr lang="zh-CN" altLang="en-US" sz="6000"/>
          </a:p>
          <a:p>
            <a:r>
              <a:rPr lang="zh-CN" altLang="en-US" sz="6000"/>
              <a:t>2、官员们一边议论一边看着。</a:t>
            </a:r>
            <a:endParaRPr lang="zh-CN" altLang="en-US" sz="6000"/>
          </a:p>
          <a:p>
            <a:r>
              <a:rPr lang="en-US" altLang="zh-CN" sz="6000"/>
              <a:t>____________________________</a:t>
            </a:r>
            <a:endParaRPr lang="en-US" altLang="zh-CN" sz="6000"/>
          </a:p>
        </p:txBody>
      </p:sp>
      <p:sp>
        <p:nvSpPr>
          <p:cNvPr id="3" name="文本框 2"/>
          <p:cNvSpPr txBox="1"/>
          <p:nvPr/>
        </p:nvSpPr>
        <p:spPr>
          <a:xfrm>
            <a:off x="7520305" y="831850"/>
            <a:ext cx="269430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 . 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695" y="1770380"/>
            <a:ext cx="269430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 . 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77590" y="3688080"/>
            <a:ext cx="17760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 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91630" y="3582670"/>
            <a:ext cx="17760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 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5730" y="-2540"/>
            <a:ext cx="12087225" cy="6739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/>
              <a:t>八、写比喻句。  </a:t>
            </a:r>
            <a:endParaRPr lang="zh-CN" altLang="en-US" sz="3600" b="1"/>
          </a:p>
          <a:p>
            <a:r>
              <a:rPr lang="zh-CN" altLang="en-US" sz="3600" b="1"/>
              <a:t>云朵     白白的云朵像棉花糖。</a:t>
            </a:r>
            <a:endParaRPr lang="zh-CN" altLang="en-US" sz="3600" b="1"/>
          </a:p>
          <a:p>
            <a:r>
              <a:rPr lang="zh-CN" altLang="en-US" sz="3600" b="1"/>
              <a:t> 1、 柳条 </a:t>
            </a:r>
            <a:endParaRPr lang="zh-CN" altLang="en-US" sz="3600" b="1"/>
          </a:p>
          <a:p>
            <a:r>
              <a:rPr lang="zh-CN" altLang="en-US" sz="3600" b="1"/>
              <a:t> </a:t>
            </a:r>
            <a:r>
              <a:rPr lang="en-US" altLang="zh-CN" sz="3600" b="1"/>
              <a:t>_______________________________________</a:t>
            </a:r>
            <a:r>
              <a:rPr lang="zh-CN" altLang="en-US" sz="3600" b="1"/>
              <a:t>                                               </a:t>
            </a:r>
            <a:endParaRPr lang="zh-CN" altLang="en-US" sz="3600" b="1"/>
          </a:p>
          <a:p>
            <a:r>
              <a:rPr lang="zh-CN" altLang="en-US" sz="3600" b="1"/>
              <a:t> 2、 太阳 </a:t>
            </a:r>
            <a:endParaRPr lang="zh-CN" altLang="en-US" sz="3600" b="1"/>
          </a:p>
          <a:p>
            <a:r>
              <a:rPr lang="zh-CN" altLang="en-US" sz="3600" b="1"/>
              <a:t>   </a:t>
            </a:r>
            <a:r>
              <a:rPr lang="en-US" altLang="zh-CN" sz="3600" b="1"/>
              <a:t>______________________________________</a:t>
            </a:r>
            <a:endParaRPr lang="en-US" altLang="zh-CN" sz="3600" b="1"/>
          </a:p>
          <a:p>
            <a:r>
              <a:rPr lang="zh-CN" altLang="en-US" sz="3600" b="1"/>
              <a:t> 3、 路灯  </a:t>
            </a:r>
            <a:endParaRPr lang="zh-CN" altLang="en-US" sz="3600" b="1"/>
          </a:p>
          <a:p>
            <a:r>
              <a:rPr lang="zh-CN" altLang="en-US" sz="3600" b="1"/>
              <a:t> </a:t>
            </a:r>
            <a:r>
              <a:rPr lang="en-US" altLang="zh-CN" sz="3600" b="1"/>
              <a:t>_______________________________________</a:t>
            </a:r>
            <a:endParaRPr lang="en-US" altLang="zh-CN" sz="3600" b="1"/>
          </a:p>
          <a:p>
            <a:r>
              <a:rPr lang="zh-CN" altLang="en-US" sz="3600" b="1"/>
              <a:t> 4、 枫叶  </a:t>
            </a:r>
            <a:endParaRPr lang="zh-CN" altLang="en-US" sz="3600" b="1"/>
          </a:p>
          <a:p>
            <a:r>
              <a:rPr lang="zh-CN" altLang="en-US" sz="3600" b="1"/>
              <a:t> </a:t>
            </a:r>
            <a:r>
              <a:rPr lang="en-US" altLang="zh-CN" sz="3600" b="1"/>
              <a:t>______________________________________</a:t>
            </a:r>
            <a:endParaRPr lang="en-US" altLang="zh-CN" sz="3600" b="1"/>
          </a:p>
          <a:p>
            <a:r>
              <a:rPr lang="zh-CN" altLang="en-US" sz="3600" b="1"/>
              <a:t>5、 胡子</a:t>
            </a:r>
            <a:endParaRPr lang="zh-CN" altLang="en-US" sz="3600" b="1"/>
          </a:p>
          <a:p>
            <a:r>
              <a:rPr lang="en-US" altLang="zh-CN" sz="3600" b="1"/>
              <a:t>______________________________________</a:t>
            </a:r>
            <a:endParaRPr lang="en-US" altLang="zh-CN" sz="3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01650" y="41275"/>
            <a:ext cx="12124055" cy="6616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/>
              <a:t>二、读一读，填一填 </a:t>
            </a:r>
            <a:endParaRPr lang="zh-CN" altLang="en-US" sz="4000"/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）出发          （    ）穷（    ）尽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）叠翠          （    ）消（    ）散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）山（    ）川         （    ）（    ）如画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）独秀          （    ）（    ）虚传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）环绕          （    ）（    ）古迹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）灯光          （    ）（    ）茂盛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）清（    ）秀          蒙蒙（    ）（    ）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 热情（    ）（    ）          五（    ）十（    ）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 欢（    ）笑（    ）        （    ）言（    ）语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）言（    ）语         （    ）言（    ）语 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）言（    ）语         （    ）言（    ）语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3200">
                <a:latin typeface="黑体" panose="02010609060101010101" charset="-122"/>
                <a:ea typeface="黑体" panose="02010609060101010101" charset="-122"/>
              </a:rPr>
              <a:t>（    ）（    ）雾散           微风（    ）（    ）</a:t>
            </a:r>
            <a:endParaRPr lang="zh-CN" altLang="en-US" sz="320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370" y="-12065"/>
            <a:ext cx="12149455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400" b="1"/>
              <a:t>九、加标点  </a:t>
            </a:r>
            <a:endParaRPr lang="zh-CN" altLang="en-US" sz="4400" b="1"/>
          </a:p>
          <a:p>
            <a:r>
              <a:rPr lang="zh-CN" altLang="en-US" sz="4400" b="1"/>
              <a:t>1、 小朋友（   ）你们猜猜我是什么（   ） </a:t>
            </a:r>
            <a:endParaRPr lang="zh-CN" altLang="en-US" sz="4400" b="1"/>
          </a:p>
          <a:p>
            <a:r>
              <a:rPr lang="zh-CN" altLang="en-US" sz="4400" b="1"/>
              <a:t>2、 这么大的像（   ）到底有多重呢（   ） </a:t>
            </a:r>
            <a:endParaRPr lang="zh-CN" altLang="en-US" sz="4400" b="1"/>
          </a:p>
          <a:p>
            <a:r>
              <a:rPr lang="zh-CN" altLang="en-US" sz="4400" b="1"/>
              <a:t>3、 不信（   ）你就跳出来看看吧（   ） </a:t>
            </a:r>
            <a:endParaRPr lang="zh-CN" altLang="en-US" sz="4400" b="1"/>
          </a:p>
          <a:p>
            <a:r>
              <a:rPr lang="zh-CN" altLang="en-US" sz="4400" b="1"/>
              <a:t>4、 天无边无际（   ）大得很哪（   ）  </a:t>
            </a:r>
            <a:endParaRPr lang="zh-CN" altLang="en-US" sz="4400" b="1"/>
          </a:p>
          <a:p>
            <a:r>
              <a:rPr lang="zh-CN" altLang="en-US" sz="4400" b="1"/>
              <a:t>5、 天不过井口那么大（   ）还用飞那么远吗（   ）</a:t>
            </a:r>
            <a:endParaRPr lang="zh-CN" altLang="en-US" sz="4400" b="1"/>
          </a:p>
          <a:p>
            <a:r>
              <a:rPr lang="zh-CN" altLang="en-US" sz="4400" b="1"/>
              <a:t> 6、 雾呢（   ）不知道消失的到里去了（   ）</a:t>
            </a:r>
            <a:endParaRPr lang="zh-CN" altLang="en-US" sz="4400" b="1"/>
          </a:p>
          <a:p>
            <a:r>
              <a:rPr lang="zh-CN" altLang="en-US" sz="4400" b="1"/>
              <a:t> 7、 葡萄沟真是个好地方（   ）</a:t>
            </a:r>
            <a:endParaRPr lang="zh-CN" altLang="en-US" sz="4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4305" y="146050"/>
            <a:ext cx="11980545" cy="6185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400"/>
              <a:t>（    ）天（    ）地         （    ）（    ）交加 </a:t>
            </a:r>
            <a:endParaRPr lang="zh-CN" altLang="en-US" sz="4400"/>
          </a:p>
          <a:p>
            <a:r>
              <a:rPr lang="zh-CN" altLang="en-US" sz="4400"/>
              <a:t>鹅毛（    ）（    ）          （    ）（    ）雷鸣 </a:t>
            </a:r>
            <a:endParaRPr lang="zh-CN" altLang="en-US" sz="4400"/>
          </a:p>
          <a:p>
            <a:r>
              <a:rPr lang="zh-CN" altLang="en-US" sz="4400"/>
              <a:t>（    ）气（    ）现           摇（    ）摆（    ） </a:t>
            </a:r>
            <a:endParaRPr lang="zh-CN" altLang="en-US" sz="4400"/>
          </a:p>
          <a:p>
            <a:r>
              <a:rPr lang="zh-CN" altLang="en-US" sz="4400"/>
              <a:t>（    ）信（    ）疑          （    ）张（    ）望 </a:t>
            </a:r>
            <a:endParaRPr lang="zh-CN" altLang="en-US" sz="4400"/>
          </a:p>
          <a:p>
            <a:r>
              <a:rPr lang="zh-CN" altLang="en-US" sz="4400"/>
              <a:t>（    ）摇（    ）摆          （    ）风（    ）雨 </a:t>
            </a:r>
            <a:endParaRPr lang="zh-CN" altLang="en-US" sz="4400"/>
          </a:p>
          <a:p>
            <a:r>
              <a:rPr lang="zh-CN" altLang="en-US" sz="4400"/>
              <a:t>（    ）和日（    ）          （    ）（    ）浪静 </a:t>
            </a:r>
            <a:endParaRPr lang="zh-CN" altLang="en-US" sz="4400"/>
          </a:p>
          <a:p>
            <a:r>
              <a:rPr lang="zh-CN" altLang="en-US" sz="4400"/>
              <a:t>（    ）（    ）凤舞            惊弓（    ）（    ） </a:t>
            </a:r>
            <a:endParaRPr lang="zh-CN" altLang="en-US" sz="4400"/>
          </a:p>
          <a:p>
            <a:r>
              <a:rPr lang="zh-CN" altLang="en-US" sz="4400"/>
              <a:t>胆（    ）（    ）鼠           害群（    ）（    ） </a:t>
            </a:r>
            <a:endParaRPr lang="zh-CN" altLang="en-US" sz="4400"/>
          </a:p>
          <a:p>
            <a:r>
              <a:rPr lang="zh-CN" altLang="en-US" sz="4400"/>
              <a:t>（    ）鱼（    ）水           漏网（    ）（    ）</a:t>
            </a:r>
            <a:endParaRPr lang="zh-CN" altLang="en-US" sz="4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9385" y="-2540"/>
            <a:ext cx="11873230" cy="50158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/>
              <a:t>三、我会选</a:t>
            </a:r>
            <a:endParaRPr lang="zh-CN" altLang="en-US" sz="4000"/>
          </a:p>
          <a:p>
            <a:r>
              <a:rPr lang="zh-CN" altLang="en-US" sz="4000"/>
              <a:t>1、那位教师（jiāo   jiào）在少年宫教书（jiāo   jiào）。 </a:t>
            </a:r>
            <a:endParaRPr lang="zh-CN" altLang="en-US" sz="4000"/>
          </a:p>
          <a:p>
            <a:r>
              <a:rPr lang="zh-CN" altLang="en-US" sz="4000"/>
              <a:t>2、你没有（méi   mò）看见洪水已经淹没（méi   mò）了村子吗？ </a:t>
            </a:r>
            <a:endParaRPr lang="zh-CN" altLang="en-US" sz="4000"/>
          </a:p>
          <a:p>
            <a:r>
              <a:rPr lang="zh-CN" altLang="en-US" sz="4000"/>
              <a:t> 3、你上课得（děi    dé）认真听讲，才能得到（děi    dé）妈妈的表扬。 </a:t>
            </a:r>
            <a:endParaRPr lang="zh-CN" altLang="en-US" sz="4000"/>
          </a:p>
          <a:p>
            <a:r>
              <a:rPr lang="zh-CN" altLang="en-US" sz="4000"/>
              <a:t> 4、他头发（fā   fà）上散发着（fā   fà）一股香味。</a:t>
            </a:r>
            <a:endParaRPr lang="zh-CN" altLang="en-US" sz="4000"/>
          </a:p>
          <a:p>
            <a:r>
              <a:rPr lang="zh-CN" altLang="en-US" sz="4000"/>
              <a:t> 5、妈妈是最了解（liǎo  le）我的人了（liǎo  le）。</a:t>
            </a:r>
            <a:endParaRPr lang="zh-CN" altLang="en-US" sz="4000"/>
          </a:p>
        </p:txBody>
      </p:sp>
      <p:sp>
        <p:nvSpPr>
          <p:cNvPr id="5" name="文本框 4"/>
          <p:cNvSpPr txBox="1"/>
          <p:nvPr/>
        </p:nvSpPr>
        <p:spPr>
          <a:xfrm>
            <a:off x="2035175" y="12509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35595" y="12509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08760" y="73660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38895" y="73660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98420" y="199771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32975" y="208343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57730" y="317246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17870" y="317246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00705" y="393192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42910" y="393192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13995" y="341630"/>
            <a:ext cx="11896090" cy="62471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/>
              <a:t>6、朝会上（zhāo   cháo），他朝着（zhāo   cháo）同桌笑。</a:t>
            </a:r>
            <a:endParaRPr lang="zh-CN" altLang="en-US" sz="4000"/>
          </a:p>
          <a:p>
            <a:r>
              <a:rPr lang="zh-CN" altLang="en-US" sz="4000"/>
              <a:t>7、明明重新（chóng   zhòng）把重要（chóng   zhòng）的知识再复习了一遍。  </a:t>
            </a:r>
            <a:endParaRPr lang="zh-CN" altLang="en-US" sz="4000"/>
          </a:p>
          <a:p>
            <a:r>
              <a:rPr lang="zh-CN" altLang="en-US" sz="4000"/>
              <a:t>8、考试结束了（ jié   jiē），妈妈带我去果园结果子（ jié  jiē）。  </a:t>
            </a:r>
            <a:endParaRPr lang="zh-CN" altLang="en-US" sz="4000"/>
          </a:p>
          <a:p>
            <a:r>
              <a:rPr lang="zh-CN" altLang="en-US" sz="4000"/>
              <a:t>9、他爱好（hǎo   hào）看书，老师夸他是好孩子（hǎo   hào）。 </a:t>
            </a:r>
            <a:endParaRPr lang="zh-CN" altLang="en-US" sz="4000"/>
          </a:p>
          <a:p>
            <a:r>
              <a:rPr lang="zh-CN" altLang="en-US" sz="4000"/>
              <a:t> 10、我班的小干部（gān  gàn），把教师打扫得干干净净（gān  gàn）。</a:t>
            </a:r>
            <a:endParaRPr lang="zh-CN" altLang="en-US" sz="4000"/>
          </a:p>
        </p:txBody>
      </p:sp>
      <p:sp>
        <p:nvSpPr>
          <p:cNvPr id="5" name="文本框 4"/>
          <p:cNvSpPr txBox="1"/>
          <p:nvPr/>
        </p:nvSpPr>
        <p:spPr>
          <a:xfrm>
            <a:off x="1056005" y="-13208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43725" y="-13208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33600" y="111569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70140" y="111569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47240" y="231584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040620" y="231584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95120" y="354012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65945" y="362521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516630" y="478853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762615" y="478853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311890" y="478853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47650" y="109855"/>
            <a:ext cx="1167955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11、受了批评，那几名小号手（hào   háo）都号啕大哭（hào   háo）起来。  </a:t>
            </a:r>
            <a:endParaRPr lang="zh-CN" altLang="en-US" sz="4800"/>
          </a:p>
          <a:p>
            <a:endParaRPr lang="zh-CN" altLang="en-US" sz="4800"/>
          </a:p>
          <a:p>
            <a:r>
              <a:rPr lang="zh-CN" altLang="en-US" sz="4800"/>
              <a:t>12、老师盛（chãng   shèng）情邀我去她家做客，并帮我盛（chéng   shâng）饭。</a:t>
            </a:r>
            <a:endParaRPr lang="zh-CN" altLang="en-US" sz="4800"/>
          </a:p>
          <a:p>
            <a:endParaRPr lang="zh-CN" altLang="en-US" sz="4800"/>
          </a:p>
          <a:p>
            <a:r>
              <a:rPr lang="zh-CN" altLang="en-US" sz="4800"/>
              <a:t>13、什么困难（nán   nàn）都难不倒灾区的难民们（nán   nàn）。</a:t>
            </a:r>
            <a:endParaRPr lang="zh-CN" altLang="en-US" sz="4800"/>
          </a:p>
        </p:txBody>
      </p:sp>
      <p:sp>
        <p:nvSpPr>
          <p:cNvPr id="3" name="文本框 2"/>
          <p:cNvSpPr txBox="1"/>
          <p:nvPr/>
        </p:nvSpPr>
        <p:spPr>
          <a:xfrm>
            <a:off x="7101840" y="-183515"/>
            <a:ext cx="72517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2345" y="55308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81935" y="191135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44620" y="271907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55035" y="416433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7650" y="487426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8900" y="69850"/>
            <a:ext cx="1205039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14、家里很闷</a:t>
            </a:r>
            <a:r>
              <a:rPr lang="en-US" altLang="zh-CN" sz="4800"/>
              <a:t>(</a:t>
            </a:r>
            <a:r>
              <a:rPr lang="zh-CN" altLang="en-US" sz="4800"/>
              <a:t>mèn</a:t>
            </a:r>
            <a:r>
              <a:rPr lang="zh-CN" altLang="en-US" sz="4800"/>
              <a:t>  mēn），小明显得闷闷不乐（mèn  mēn）。</a:t>
            </a:r>
            <a:endParaRPr lang="zh-CN" altLang="en-US" sz="4800"/>
          </a:p>
          <a:p>
            <a:r>
              <a:rPr lang="zh-CN" altLang="en-US" sz="4800"/>
              <a:t>15、包子铺（pù  pū）旁边，铺上了（pù  pū）红色的地毯。 </a:t>
            </a:r>
            <a:endParaRPr lang="zh-CN" altLang="en-US" sz="4800"/>
          </a:p>
          <a:p>
            <a:r>
              <a:rPr lang="zh-CN" altLang="en-US" sz="4800"/>
              <a:t>16、老虎当然（dāng  dàng）不知道，它已经上了狐狸的当（dāng  dàng）。  </a:t>
            </a:r>
            <a:endParaRPr lang="zh-CN" altLang="en-US" sz="4800"/>
          </a:p>
          <a:p>
            <a:r>
              <a:rPr lang="zh-CN" altLang="en-US" sz="4800"/>
              <a:t>17、他转（zhuǎn   zhuàn）过头来，转动着（zhuǎn   zhuàn）眼珠子。</a:t>
            </a:r>
            <a:endParaRPr lang="zh-CN" altLang="en-US" sz="4800"/>
          </a:p>
        </p:txBody>
      </p:sp>
      <p:sp>
        <p:nvSpPr>
          <p:cNvPr id="3" name="文本框 2"/>
          <p:cNvSpPr txBox="1"/>
          <p:nvPr/>
        </p:nvSpPr>
        <p:spPr>
          <a:xfrm>
            <a:off x="3221990" y="-24257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91750" y="-24257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40085" y="-24257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00020" y="118110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39405" y="118110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21990" y="264477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21990" y="3335655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26920" y="407035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726930" y="4070350"/>
            <a:ext cx="79819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altLang="zh-CN" sz="9600" b="1">
                <a:solidFill>
                  <a:srgbClr val="FF0000"/>
                </a:solidFill>
                <a:uFillTx/>
                <a:latin typeface="+中文标题" charset="0"/>
                <a:ea typeface="+mj-ea"/>
              </a:rPr>
              <a:t>.</a:t>
            </a:r>
            <a:endParaRPr lang="en-US" altLang="zh-CN" sz="9600" b="1">
              <a:solidFill>
                <a:srgbClr val="FF0000"/>
              </a:solidFill>
              <a:uFillTx/>
              <a:latin typeface="+中文标题" charset="0"/>
              <a:ea typeface="+mj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305" y="51435"/>
            <a:ext cx="12124055" cy="6862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400"/>
              <a:t>四、照样子写一写 </a:t>
            </a:r>
            <a:endParaRPr lang="zh-CN" altLang="en-US" sz="4400"/>
          </a:p>
          <a:p>
            <a:r>
              <a:rPr lang="zh-CN" altLang="en-US" sz="4400"/>
              <a:t>例：冻得直打哆嗦 </a:t>
            </a:r>
            <a:endParaRPr lang="zh-CN" altLang="en-US" sz="4400"/>
          </a:p>
          <a:p>
            <a:r>
              <a:rPr lang="en-US" altLang="zh-CN" sz="4400" u="sng"/>
              <a:t>_____________</a:t>
            </a:r>
            <a:r>
              <a:rPr lang="en-US" altLang="zh-CN" sz="4400"/>
              <a:t>                   </a:t>
            </a:r>
            <a:r>
              <a:rPr lang="en-US" altLang="zh-CN" sz="4400" u="sng"/>
              <a:t>___________________</a:t>
            </a:r>
            <a:r>
              <a:rPr lang="en-US" altLang="zh-CN" sz="4400"/>
              <a:t>_</a:t>
            </a:r>
            <a:endParaRPr lang="en-US" altLang="zh-CN" sz="4400"/>
          </a:p>
          <a:p>
            <a:r>
              <a:rPr lang="zh-CN" altLang="en-US" sz="4400" u="sng"/>
              <a:t>  </a:t>
            </a:r>
            <a:r>
              <a:rPr lang="en-US" altLang="zh-CN" sz="4400" u="sng"/>
              <a:t>__________</a:t>
            </a:r>
            <a:r>
              <a:rPr lang="en-US" altLang="zh-CN" sz="4400"/>
              <a:t>_</a:t>
            </a:r>
            <a:r>
              <a:rPr lang="en-US" altLang="zh-CN" sz="4400" b="1"/>
              <a:t>_</a:t>
            </a:r>
            <a:r>
              <a:rPr lang="zh-CN" altLang="en-US" sz="4400" b="1"/>
              <a:t> </a:t>
            </a:r>
            <a:r>
              <a:rPr lang="zh-CN" altLang="en-US" sz="4400" b="1"/>
              <a:t>                  </a:t>
            </a:r>
            <a:r>
              <a:rPr lang="en-US" altLang="zh-CN" sz="4400"/>
              <a:t>_</a:t>
            </a:r>
            <a:r>
              <a:rPr lang="en-US" altLang="zh-CN" sz="4400"/>
              <a:t>_</a:t>
            </a:r>
            <a:r>
              <a:rPr lang="en-US" altLang="zh-CN" sz="4400" u="sng"/>
              <a:t>__________________</a:t>
            </a:r>
            <a:r>
              <a:rPr lang="zh-CN" altLang="en-US" sz="4400" u="sng"/>
              <a:t>                                   </a:t>
            </a:r>
            <a:endParaRPr lang="zh-CN" altLang="en-US" sz="4400" u="sng"/>
          </a:p>
          <a:p>
            <a:r>
              <a:rPr lang="zh-CN" altLang="en-US" sz="4400"/>
              <a:t>例：明亮的眼睛  </a:t>
            </a:r>
            <a:endParaRPr lang="zh-CN" altLang="en-US" sz="4400"/>
          </a:p>
          <a:p>
            <a:r>
              <a:rPr lang="zh-CN" altLang="en-US" sz="4400"/>
              <a:t>（        ）的眼睛              （        ）的头发 </a:t>
            </a:r>
            <a:endParaRPr lang="zh-CN" altLang="en-US" sz="4400"/>
          </a:p>
          <a:p>
            <a:r>
              <a:rPr lang="zh-CN" altLang="en-US" sz="4400"/>
              <a:t>（        ）的天空              （        ）的气球 </a:t>
            </a:r>
            <a:endParaRPr lang="zh-CN" altLang="en-US" sz="4400"/>
          </a:p>
          <a:p>
            <a:r>
              <a:rPr lang="zh-CN" altLang="en-US" sz="4400"/>
              <a:t>（        ）的荷花              （        ）的池塘 </a:t>
            </a:r>
            <a:endParaRPr lang="zh-CN" altLang="en-US" sz="4400"/>
          </a:p>
          <a:p>
            <a:r>
              <a:rPr lang="zh-CN" altLang="en-US" sz="4400"/>
              <a:t>（        ）的葫芦              （        ）的小花  </a:t>
            </a:r>
            <a:endParaRPr lang="zh-CN" altLang="en-US" sz="4400"/>
          </a:p>
          <a:p>
            <a:r>
              <a:rPr lang="zh-CN" altLang="en-US" sz="4400"/>
              <a:t>（        ）的枝叶              （        ）的弟弟              </a:t>
            </a:r>
            <a:r>
              <a:rPr lang="zh-CN" altLang="en-US"/>
              <a:t>  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0640" y="93345"/>
            <a:ext cx="1207452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800"/>
              <a:t>五、填一填</a:t>
            </a:r>
            <a:endParaRPr lang="zh-CN" altLang="en-US" sz="4800"/>
          </a:p>
          <a:p>
            <a:r>
              <a:rPr lang="zh-CN" altLang="en-US" sz="4800"/>
              <a:t>         园    圆                                  只    支  </a:t>
            </a:r>
            <a:endParaRPr lang="zh-CN" altLang="en-US" sz="4800"/>
          </a:p>
          <a:p>
            <a:r>
              <a:rPr lang="zh-CN" altLang="en-US" sz="4800"/>
              <a:t>花（   ）  （   ）形      一（   ）笔   一（   ）鸡 </a:t>
            </a:r>
            <a:endParaRPr lang="zh-CN" altLang="en-US" sz="4800"/>
          </a:p>
          <a:p>
            <a:r>
              <a:rPr lang="zh-CN" altLang="en-US" sz="4800">
                <a:sym typeface="+mn-ea"/>
              </a:rPr>
              <a:t>（</a:t>
            </a:r>
            <a:r>
              <a:rPr lang="zh-CN" altLang="en-US" sz="4800"/>
              <a:t>   ）桌   公（   ）           一（   ）鸟  </a:t>
            </a:r>
            <a:endParaRPr lang="zh-CN" altLang="en-US" sz="4800"/>
          </a:p>
          <a:p>
            <a:endParaRPr lang="zh-CN" altLang="en-US" sz="4800"/>
          </a:p>
          <a:p>
            <a:r>
              <a:rPr lang="zh-CN" altLang="en-US" sz="4800"/>
              <a:t>             进    近                            带    戴  </a:t>
            </a:r>
            <a:endParaRPr lang="zh-CN" altLang="en-US" sz="4800"/>
          </a:p>
          <a:p>
            <a:r>
              <a:rPr lang="zh-CN" altLang="en-US" sz="4800"/>
              <a:t>（   ）去    远（   ）         （   ）领   穿（   ） </a:t>
            </a:r>
            <a:endParaRPr lang="zh-CN" altLang="en-US" sz="4800"/>
          </a:p>
          <a:p>
            <a:r>
              <a:rPr lang="zh-CN" altLang="en-US" sz="4800"/>
              <a:t>（   ）处   （   ）入          （   ）上   爱（   ）</a:t>
            </a:r>
            <a:endParaRPr lang="zh-CN" altLang="en-US"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4391</Words>
  <Application>WPS 演示</Application>
  <PresentationFormat>宽屏</PresentationFormat>
  <Paragraphs>248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Adobe 繁黑體 Std B</vt:lpstr>
      <vt:lpstr>黑体</vt:lpstr>
      <vt:lpstr>+中文标题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47</cp:revision>
  <dcterms:created xsi:type="dcterms:W3CDTF">2015-05-05T08:02:00Z</dcterms:created>
  <dcterms:modified xsi:type="dcterms:W3CDTF">2018-01-09T03:51:05Z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