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1" r:id="rId3"/>
    <p:sldId id="289" r:id="rId4"/>
    <p:sldId id="295" r:id="rId5"/>
    <p:sldId id="314" r:id="rId6"/>
    <p:sldId id="321" r:id="rId7"/>
    <p:sldId id="374" r:id="rId8"/>
    <p:sldId id="375" r:id="rId9"/>
    <p:sldId id="330" r:id="rId10"/>
    <p:sldId id="356" r:id="rId11"/>
    <p:sldId id="333" r:id="rId12"/>
    <p:sldId id="323" r:id="rId13"/>
    <p:sldId id="343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5" r:id="rId23"/>
    <p:sldId id="335" r:id="rId24"/>
    <p:sldId id="336" r:id="rId25"/>
    <p:sldId id="337" r:id="rId26"/>
    <p:sldId id="318" r:id="rId27"/>
    <p:sldId id="338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FF"/>
    <a:srgbClr val="9966FF"/>
    <a:srgbClr val="FF00FF"/>
    <a:srgbClr val="66CCFF"/>
    <a:srgbClr val="FFFFCC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284" y="-84"/>
      </p:cViewPr>
      <p:guideLst>
        <p:guide orient="horz" pos="2160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052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en-US" altLang="x-none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/>
            <a:endParaRPr lang="en-US" altLang="x-none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44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3.wav"/><Relationship Id="rId7" Type="http://schemas.openxmlformats.org/officeDocument/2006/relationships/image" Target="../media/image21.png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image" Target="../media/image1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3.png"/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3.wav"/><Relationship Id="rId7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3.wav"/><Relationship Id="rId7" Type="http://schemas.openxmlformats.org/officeDocument/2006/relationships/audio" Target="../media/audio1.wav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3.wav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94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>
            <a:spLocks noGrp="1"/>
          </p:cNvSpPr>
          <p:nvPr>
            <p:ph type="ctrTitle"/>
          </p:nvPr>
        </p:nvSpPr>
        <p:spPr>
          <a:xfrm>
            <a:off x="250825" y="333375"/>
            <a:ext cx="8066088" cy="719138"/>
          </a:xfrm>
          <a:effectLst>
            <a:outerShdw dist="63500" dir="2212193" algn="ctr" rotWithShape="0">
              <a:schemeClr val="bg1">
                <a:alpha val="50000"/>
              </a:schemeClr>
            </a:outerShdw>
          </a:effectLst>
        </p:spPr>
        <p:txBody>
          <a:bodyPr vert="horz" wrap="square" anchor="ctr"/>
          <a:lstStyle>
            <a:lvl1pPr lvl="0">
              <a:defRPr kern="1200"/>
            </a:lvl1pPr>
          </a:lstStyle>
          <a:p>
            <a:pPr lvl="0" eaLnBrk="1" hangingPunct="1"/>
            <a:r>
              <a:rPr lang="zh-CN" altLang="en-US" sz="240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新人教版二年级上册第八单元     数学广角</a:t>
            </a:r>
            <a:endParaRPr lang="zh-CN" altLang="en-US" sz="240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076" name="文本框 3075"/>
          <p:cNvSpPr txBox="1"/>
          <p:nvPr/>
        </p:nvSpPr>
        <p:spPr>
          <a:xfrm>
            <a:off x="2484438" y="2105025"/>
            <a:ext cx="5329237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6600" dirty="0">
                <a:latin typeface="Arial" panose="020B0604020202020204" pitchFamily="34" charset="0"/>
                <a:ea typeface="宋体" panose="02010600030101010101" pitchFamily="2" charset="-122"/>
              </a:rPr>
              <a:t>排列问题</a:t>
            </a:r>
            <a:endParaRPr lang="zh-CN" altLang="en-US" sz="6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7900988" cy="850900"/>
          </a:xfrm>
        </p:spPr>
        <p:txBody>
          <a:bodyPr vert="horz" wrap="square" anchor="ctr"/>
          <a:p>
            <a:pPr lvl="0" eaLnBrk="1" hangingPunct="1"/>
            <a:r>
              <a:rPr lang="zh-CN" altLang="en-US" sz="4000" b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</a:rPr>
              <a:t>二、尝试中体会，领悟方法</a:t>
            </a:r>
            <a:endParaRPr lang="zh-CN" altLang="en-US" sz="4000" b="1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</a:endParaRPr>
          </a:p>
        </p:txBody>
      </p:sp>
      <p:sp>
        <p:nvSpPr>
          <p:cNvPr id="9219" name="Rectangle 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Rectangle 3"/>
          <p:cNvSpPr/>
          <p:nvPr/>
        </p:nvSpPr>
        <p:spPr>
          <a:xfrm>
            <a:off x="455613" y="4359275"/>
            <a:ext cx="6572250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r>
              <a:rPr lang="en-US" altLang="x-none" sz="20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：能组成几个两位数？你是怎么知道的？</a:t>
            </a:r>
            <a:endParaRPr lang="en-US" altLang="x-none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Rectangle 3"/>
          <p:cNvSpPr/>
          <p:nvPr/>
        </p:nvSpPr>
        <p:spPr>
          <a:xfrm>
            <a:off x="455613" y="4841875"/>
            <a:ext cx="8286750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学生生成监控：无序</a:t>
            </a:r>
            <a:r>
              <a:rPr lang="en-US" altLang="x-none" sz="20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比较乱，别人看不懂，还易重复遗漏</a:t>
            </a:r>
            <a:endParaRPr lang="en-US" altLang="x-none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Rectangle 3"/>
          <p:cNvSpPr/>
          <p:nvPr/>
        </p:nvSpPr>
        <p:spPr>
          <a:xfrm>
            <a:off x="2239963" y="5248275"/>
            <a:ext cx="6508750" cy="762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有序</a:t>
            </a:r>
            <a:r>
              <a:rPr lang="en-US" altLang="x-none" sz="20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体会方法</a:t>
            </a:r>
            <a:endParaRPr lang="en-US" altLang="x-none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7493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        如：交换位置、固定个（或十）位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等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Rectangle 3"/>
          <p:cNvSpPr/>
          <p:nvPr/>
        </p:nvSpPr>
        <p:spPr>
          <a:xfrm>
            <a:off x="455613" y="6065838"/>
            <a:ext cx="7286625" cy="396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r>
              <a:rPr lang="en-US" altLang="x-none" sz="2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：只有</a:t>
            </a:r>
            <a:r>
              <a:rPr lang="en-US" altLang="x-none" sz="2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个数，怎么能组成</a:t>
            </a:r>
            <a:r>
              <a:rPr lang="en-US" altLang="x-none" sz="200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个两位数呢？</a:t>
            </a:r>
            <a:endParaRPr lang="en-US" altLang="x-none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Rectangle 2"/>
          <p:cNvSpPr txBox="1"/>
          <p:nvPr/>
        </p:nvSpPr>
        <p:spPr>
          <a:xfrm>
            <a:off x="392113" y="1619250"/>
            <a:ext cx="72866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eaLnBrk="1" hangingPunct="1"/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（二）过程交流，感受有序</a:t>
            </a:r>
            <a:endParaRPr lang="zh-CN" altLang="en-US" sz="3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文本框 9224"/>
          <p:cNvSpPr txBox="1"/>
          <p:nvPr/>
        </p:nvSpPr>
        <p:spPr>
          <a:xfrm>
            <a:off x="468313" y="2492375"/>
            <a:ext cx="80645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    用</a:t>
            </a:r>
            <a:r>
              <a:rPr lang="en-US" altLang="x-none" sz="30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x-none" sz="3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组成两位数，每个两位数的十位数和个位数不能一样，能组成几个两位数？</a:t>
            </a:r>
            <a:endParaRPr lang="zh-CN" altLang="en-US" sz="3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3" descr="200904231756485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标题 1"/>
          <p:cNvSpPr>
            <a:spLocks noGrp="1"/>
          </p:cNvSpPr>
          <p:nvPr>
            <p:ph type="title"/>
          </p:nvPr>
        </p:nvSpPr>
        <p:spPr>
          <a:xfrm>
            <a:off x="1071563" y="2428875"/>
            <a:ext cx="2114550" cy="1225550"/>
          </a:xfrm>
        </p:spPr>
        <p:txBody>
          <a:bodyPr vert="horz" wrap="square" anchor="ctr"/>
          <a:p>
            <a:pPr lvl="0"/>
            <a:r>
              <a:rPr lang="zh-CN" altLang="en-US" sz="7200" b="1">
                <a:latin typeface="华文隶书" panose="02010800040101010101" pitchFamily="2" charset="-122"/>
                <a:ea typeface="华文隶书" panose="02010800040101010101" pitchFamily="2" charset="-122"/>
              </a:rPr>
              <a:t>小结</a:t>
            </a:r>
            <a:endParaRPr lang="zh-CN" altLang="en-US" sz="7200" b="1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244" name="内容占位符 2"/>
          <p:cNvSpPr>
            <a:spLocks noGrp="1"/>
          </p:cNvSpPr>
          <p:nvPr>
            <p:ph idx="1"/>
          </p:nvPr>
        </p:nvSpPr>
        <p:spPr>
          <a:xfrm>
            <a:off x="4357688" y="2143125"/>
            <a:ext cx="4786312" cy="1928813"/>
          </a:xfrm>
        </p:spPr>
        <p:txBody>
          <a:bodyPr vert="horz" wrap="square" anchor="t"/>
          <a:p>
            <a:pPr lvl="0"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有顺序地全面思考，</a:t>
            </a:r>
            <a:endParaRPr lang="en-US" altLang="x-none" sz="4000" b="1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能不重复、不遗漏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245" name="图片 4" descr="2mr6y3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63" y="4143375"/>
            <a:ext cx="2041525" cy="199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charRg st="1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charRg st="1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 descr="2008515222315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12775" y="0"/>
            <a:ext cx="10006013" cy="7891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占位符 21506"/>
          <p:cNvSpPr>
            <a:spLocks noGrp="1"/>
          </p:cNvSpPr>
          <p:nvPr>
            <p:ph type="body" sz="half" idx="1"/>
          </p:nvPr>
        </p:nvSpPr>
        <p:spPr>
          <a:xfrm>
            <a:off x="2700338" y="1268413"/>
            <a:ext cx="6048375" cy="1079500"/>
          </a:xfrm>
        </p:spPr>
        <p:txBody>
          <a:bodyPr/>
          <a:p>
            <a:pPr>
              <a:buNone/>
            </a:pPr>
            <a:r>
              <a:rPr lang="zh-CN" altLang="en-US" sz="2800" kern="1200" dirty="0"/>
              <a:t> 他们想站成一排拍照，想想看，可以有几种排法？</a:t>
            </a:r>
            <a:endParaRPr lang="zh-CN" altLang="en-US" sz="2800" kern="1200" dirty="0"/>
          </a:p>
        </p:txBody>
      </p:sp>
      <p:grpSp>
        <p:nvGrpSpPr>
          <p:cNvPr id="21508" name="组合 21507"/>
          <p:cNvGrpSpPr>
            <a:grpSpLocks noChangeAspect="1"/>
          </p:cNvGrpSpPr>
          <p:nvPr/>
        </p:nvGrpSpPr>
        <p:grpSpPr>
          <a:xfrm>
            <a:off x="179388" y="1412875"/>
            <a:ext cx="2695575" cy="936625"/>
            <a:chOff x="0" y="0"/>
            <a:chExt cx="4244" cy="1586"/>
          </a:xfrm>
        </p:grpSpPr>
        <p:pic>
          <p:nvPicPr>
            <p:cNvPr id="21509" name="内容占位符 21508" descr="美羊羊1"/>
            <p:cNvPicPr>
              <a:picLocks noChangeAspect="1"/>
            </p:cNvPicPr>
            <p:nvPr>
              <p:ph sz="quarter" idx="2"/>
            </p:nvPr>
          </p:nvPicPr>
          <p:blipFill>
            <a:blip r:embed="rId2"/>
            <a:stretch>
              <a:fillRect/>
            </a:stretch>
          </p:blipFill>
          <p:spPr>
            <a:xfrm>
              <a:off x="1296" y="0"/>
              <a:ext cx="1425" cy="1586"/>
            </a:xfrm>
          </p:spPr>
        </p:pic>
        <p:pic>
          <p:nvPicPr>
            <p:cNvPr id="21510" name="图片 21509" descr="喜羊羊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36" cy="13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1" name="内容占位符 21510" descr="懒羊羊1"/>
            <p:cNvPicPr>
              <a:picLocks noChangeAspect="1"/>
            </p:cNvPicPr>
            <p:nvPr>
              <p:ph sz="quarter" idx="3"/>
            </p:nvPr>
          </p:nvPicPr>
          <p:blipFill>
            <a:blip r:embed="rId4"/>
            <a:stretch>
              <a:fillRect/>
            </a:stretch>
          </p:blipFill>
          <p:spPr>
            <a:xfrm>
              <a:off x="2948" y="0"/>
              <a:ext cx="1296" cy="1496"/>
            </a:xfrm>
          </p:spPr>
        </p:pic>
      </p:grpSp>
      <p:grpSp>
        <p:nvGrpSpPr>
          <p:cNvPr id="21512" name="组合 21511"/>
          <p:cNvGrpSpPr>
            <a:grpSpLocks noChangeAspect="1"/>
          </p:cNvGrpSpPr>
          <p:nvPr/>
        </p:nvGrpSpPr>
        <p:grpSpPr>
          <a:xfrm>
            <a:off x="939800" y="2711450"/>
            <a:ext cx="2695575" cy="936625"/>
            <a:chOff x="0" y="0"/>
            <a:chExt cx="4244" cy="1586"/>
          </a:xfrm>
        </p:grpSpPr>
        <p:pic>
          <p:nvPicPr>
            <p:cNvPr id="21513" name="图片 21512" descr="美羊羊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6" y="0"/>
              <a:ext cx="1425" cy="15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4" name="图片 21513" descr="喜羊羊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136" cy="13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图片 21514" descr="懒羊羊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8" y="0"/>
              <a:ext cx="1296" cy="14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16" name="组合 21515"/>
          <p:cNvGrpSpPr>
            <a:grpSpLocks noChangeAspect="1"/>
          </p:cNvGrpSpPr>
          <p:nvPr/>
        </p:nvGrpSpPr>
        <p:grpSpPr>
          <a:xfrm>
            <a:off x="4689475" y="2636838"/>
            <a:ext cx="2762250" cy="936625"/>
            <a:chOff x="0" y="0"/>
            <a:chExt cx="4352" cy="1474"/>
          </a:xfrm>
        </p:grpSpPr>
        <p:pic>
          <p:nvPicPr>
            <p:cNvPr id="21517" name="图片 21516" descr="美羊羊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8" y="0"/>
              <a:ext cx="1425" cy="1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8" name="图片 21517" descr="喜羊羊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"/>
              <a:ext cx="1136" cy="12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图片 21518" descr="懒羊羊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54" y="0"/>
              <a:ext cx="1296" cy="13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20" name="组合 21519"/>
          <p:cNvGrpSpPr>
            <a:grpSpLocks noChangeAspect="1"/>
          </p:cNvGrpSpPr>
          <p:nvPr/>
        </p:nvGrpSpPr>
        <p:grpSpPr>
          <a:xfrm>
            <a:off x="1003300" y="4940300"/>
            <a:ext cx="2632075" cy="936625"/>
            <a:chOff x="0" y="0"/>
            <a:chExt cx="4145" cy="1475"/>
          </a:xfrm>
        </p:grpSpPr>
        <p:pic>
          <p:nvPicPr>
            <p:cNvPr id="21521" name="图片 21520" descr="美羊羊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1" y="1"/>
              <a:ext cx="1425" cy="1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2" name="图片 21521" descr="喜羊羊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" y="0"/>
              <a:ext cx="1136" cy="12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3" name="图片 21522" descr="懒羊羊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96" cy="13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24" name="组合 21523"/>
          <p:cNvGrpSpPr>
            <a:grpSpLocks noChangeAspect="1"/>
          </p:cNvGrpSpPr>
          <p:nvPr/>
        </p:nvGrpSpPr>
        <p:grpSpPr>
          <a:xfrm>
            <a:off x="4460875" y="3717925"/>
            <a:ext cx="2881313" cy="957263"/>
            <a:chOff x="0" y="0"/>
            <a:chExt cx="4538" cy="1508"/>
          </a:xfrm>
        </p:grpSpPr>
        <p:pic>
          <p:nvPicPr>
            <p:cNvPr id="21525" name="图片 21524" descr="美羊羊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25" cy="1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6" name="图片 21525" descr="喜羊羊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2" y="226"/>
              <a:ext cx="1136" cy="12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7" name="图片 21526" descr="懒羊羊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4" y="113"/>
              <a:ext cx="1296" cy="13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28" name="组合 21527"/>
          <p:cNvGrpSpPr>
            <a:grpSpLocks noChangeAspect="1"/>
          </p:cNvGrpSpPr>
          <p:nvPr/>
        </p:nvGrpSpPr>
        <p:grpSpPr>
          <a:xfrm>
            <a:off x="787400" y="3789363"/>
            <a:ext cx="2767013" cy="954087"/>
            <a:chOff x="0" y="0"/>
            <a:chExt cx="4357" cy="1503"/>
          </a:xfrm>
        </p:grpSpPr>
        <p:pic>
          <p:nvPicPr>
            <p:cNvPr id="21529" name="图片 21528" descr="美羊羊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25" cy="1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0" name="图片 21529" descr="喜羊羊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7" y="113"/>
              <a:ext cx="1136" cy="12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1" name="图片 21530" descr="懒羊羊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1" y="113"/>
              <a:ext cx="1296" cy="139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32" name="组合 21531"/>
          <p:cNvGrpSpPr>
            <a:grpSpLocks noChangeAspect="1"/>
          </p:cNvGrpSpPr>
          <p:nvPr/>
        </p:nvGrpSpPr>
        <p:grpSpPr>
          <a:xfrm>
            <a:off x="4708525" y="4797425"/>
            <a:ext cx="2633663" cy="936625"/>
            <a:chOff x="0" y="0"/>
            <a:chExt cx="4148" cy="1474"/>
          </a:xfrm>
        </p:grpSpPr>
        <p:pic>
          <p:nvPicPr>
            <p:cNvPr id="21533" name="图片 21532" descr="美羊羊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4" y="0"/>
              <a:ext cx="1425" cy="147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4" name="图片 21533" descr="喜羊羊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2" y="78"/>
              <a:ext cx="1136" cy="12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5" name="图片 21534" descr="懒羊羊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0"/>
              <a:ext cx="1296" cy="139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36" name="文本框 21535"/>
          <p:cNvSpPr txBox="1"/>
          <p:nvPr/>
        </p:nvSpPr>
        <p:spPr>
          <a:xfrm>
            <a:off x="258763" y="2857500"/>
            <a:ext cx="3825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7" name="文本框 21536"/>
          <p:cNvSpPr txBox="1"/>
          <p:nvPr/>
        </p:nvSpPr>
        <p:spPr>
          <a:xfrm>
            <a:off x="3870325" y="2813050"/>
            <a:ext cx="3841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8" name="文本框 21537"/>
          <p:cNvSpPr txBox="1"/>
          <p:nvPr/>
        </p:nvSpPr>
        <p:spPr>
          <a:xfrm>
            <a:off x="3848100" y="4024313"/>
            <a:ext cx="3841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9" name="文本框 21538"/>
          <p:cNvSpPr txBox="1"/>
          <p:nvPr/>
        </p:nvSpPr>
        <p:spPr>
          <a:xfrm>
            <a:off x="3916363" y="5167313"/>
            <a:ext cx="3841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0" name="文本框 21539"/>
          <p:cNvSpPr txBox="1"/>
          <p:nvPr/>
        </p:nvSpPr>
        <p:spPr>
          <a:xfrm>
            <a:off x="177800" y="5053013"/>
            <a:ext cx="3841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1" name="文本框 21540"/>
          <p:cNvSpPr txBox="1"/>
          <p:nvPr/>
        </p:nvSpPr>
        <p:spPr>
          <a:xfrm>
            <a:off x="212725" y="3978275"/>
            <a:ext cx="384175" cy="36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1800" b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800" b="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42" name="图片 21541" descr="ds知识应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96875" y="188913"/>
            <a:ext cx="3241675" cy="92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6" grpId="0" bldLvl="0"/>
      <p:bldP spid="21537" grpId="0" bldLvl="0"/>
      <p:bldP spid="21538" grpId="0" bldLvl="0"/>
      <p:bldP spid="21539" grpId="0" bldLvl="0"/>
      <p:bldP spid="21540" grpId="0" bldLvl="0"/>
      <p:bldP spid="21541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 descr="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4578"/>
          <p:cNvSpPr txBox="1"/>
          <p:nvPr/>
        </p:nvSpPr>
        <p:spPr>
          <a:xfrm>
            <a:off x="1835150" y="2133600"/>
            <a:ext cx="41767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971550" y="836613"/>
            <a:ext cx="72009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隶书" panose="02010509060101010101" pitchFamily="1" charset="-122"/>
              </a:rPr>
              <a:t>每两个人只能握一次手，三个人握几次手？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24581" name="图片 24580" descr="111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1908175" y="2420938"/>
            <a:ext cx="4953000" cy="3376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2" name="任意多边形 24581"/>
          <p:cNvSpPr/>
          <p:nvPr/>
        </p:nvSpPr>
        <p:spPr>
          <a:xfrm>
            <a:off x="2365375" y="5735638"/>
            <a:ext cx="2038350" cy="457200"/>
          </a:xfrm>
          <a:custGeom>
            <a:avLst/>
            <a:gdLst/>
            <a:ahLst/>
            <a:cxnLst/>
            <a:pathLst>
              <a:path w="1344" h="288">
                <a:moveTo>
                  <a:pt x="0" y="0"/>
                </a:moveTo>
                <a:cubicBezTo>
                  <a:pt x="248" y="144"/>
                  <a:pt x="496" y="288"/>
                  <a:pt x="720" y="288"/>
                </a:cubicBezTo>
                <a:cubicBezTo>
                  <a:pt x="944" y="288"/>
                  <a:pt x="1240" y="48"/>
                  <a:pt x="1344" y="0"/>
                </a:cubicBezTo>
              </a:path>
            </a:pathLst>
          </a:custGeom>
          <a:noFill/>
          <a:ln w="57150" cap="flat" cmpd="sng">
            <a:solidFill>
              <a:srgbClr val="FFFF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583" name="任意多边形 24582"/>
          <p:cNvSpPr/>
          <p:nvPr/>
        </p:nvSpPr>
        <p:spPr>
          <a:xfrm>
            <a:off x="4498975" y="5516563"/>
            <a:ext cx="1828800" cy="457200"/>
          </a:xfrm>
          <a:custGeom>
            <a:avLst/>
            <a:gdLst/>
            <a:ahLst/>
            <a:cxnLst/>
            <a:pathLst>
              <a:path w="1008" h="288">
                <a:moveTo>
                  <a:pt x="0" y="0"/>
                </a:moveTo>
                <a:cubicBezTo>
                  <a:pt x="204" y="144"/>
                  <a:pt x="408" y="288"/>
                  <a:pt x="576" y="288"/>
                </a:cubicBezTo>
                <a:cubicBezTo>
                  <a:pt x="744" y="288"/>
                  <a:pt x="936" y="40"/>
                  <a:pt x="1008" y="0"/>
                </a:cubicBezTo>
              </a:path>
            </a:pathLst>
          </a:custGeom>
          <a:noFill/>
          <a:ln w="57150" cap="flat" cmpd="sng">
            <a:solidFill>
              <a:srgbClr val="FFCC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584" name="任意多边形 24583"/>
          <p:cNvSpPr/>
          <p:nvPr/>
        </p:nvSpPr>
        <p:spPr>
          <a:xfrm>
            <a:off x="2365375" y="1887538"/>
            <a:ext cx="3429000" cy="711200"/>
          </a:xfrm>
          <a:custGeom>
            <a:avLst/>
            <a:gdLst/>
            <a:ahLst/>
            <a:cxnLst/>
            <a:pathLst>
              <a:path w="2064" h="448">
                <a:moveTo>
                  <a:pt x="0" y="448"/>
                </a:moveTo>
                <a:cubicBezTo>
                  <a:pt x="284" y="240"/>
                  <a:pt x="568" y="32"/>
                  <a:pt x="912" y="16"/>
                </a:cubicBezTo>
                <a:cubicBezTo>
                  <a:pt x="1256" y="0"/>
                  <a:pt x="1872" y="296"/>
                  <a:pt x="2064" y="352"/>
                </a:cubicBezTo>
              </a:path>
            </a:pathLst>
          </a:custGeom>
          <a:noFill/>
          <a:ln w="57150" cap="flat" cmpd="sng">
            <a:solidFill>
              <a:srgbClr val="CEFF6D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585" name="文本框 24584"/>
          <p:cNvSpPr txBox="1"/>
          <p:nvPr/>
        </p:nvSpPr>
        <p:spPr>
          <a:xfrm>
            <a:off x="2843213" y="6034088"/>
            <a:ext cx="129540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1</a:t>
            </a:r>
            <a:r>
              <a:rPr lang="zh-CN" altLang="en-US" sz="4800" b="0" dirty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次</a:t>
            </a:r>
            <a:endParaRPr lang="zh-CN" altLang="en-US" sz="4800" b="0" dirty="0">
              <a:solidFill>
                <a:srgbClr val="FFFF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24586" name="文本框 24585"/>
          <p:cNvSpPr txBox="1"/>
          <p:nvPr/>
        </p:nvSpPr>
        <p:spPr>
          <a:xfrm>
            <a:off x="3348038" y="1196975"/>
            <a:ext cx="1295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2</a:t>
            </a:r>
            <a:r>
              <a:rPr lang="zh-CN" altLang="en-US" sz="4800" b="0" dirty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次</a:t>
            </a:r>
            <a:endParaRPr lang="zh-CN" altLang="en-US" sz="4800" b="0" dirty="0">
              <a:solidFill>
                <a:srgbClr val="FFFF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  <p:sp>
        <p:nvSpPr>
          <p:cNvPr id="24587" name="文本框 24586"/>
          <p:cNvSpPr txBox="1"/>
          <p:nvPr/>
        </p:nvSpPr>
        <p:spPr>
          <a:xfrm>
            <a:off x="4859338" y="5949950"/>
            <a:ext cx="1295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4800" b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3</a:t>
            </a:r>
            <a:r>
              <a:rPr lang="zh-CN" altLang="en-US" sz="4800" b="0" dirty="0">
                <a:solidFill>
                  <a:srgbClr val="FFFF00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次</a:t>
            </a:r>
            <a:endParaRPr lang="zh-CN" altLang="en-US" sz="4800" b="0" dirty="0">
              <a:solidFill>
                <a:srgbClr val="FFFF00"/>
              </a:solidFill>
              <a:latin typeface="Times New Roman" panose="02020603050405020304" pitchFamily="18" charset="0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5" grpId="0"/>
      <p:bldP spid="24586" grpId="0"/>
      <p:bldP spid="245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25601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5602" descr="111"/>
          <p:cNvPicPr>
            <a:picLocks noChangeAspect="1"/>
          </p:cNvPicPr>
          <p:nvPr/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827088" y="1989138"/>
            <a:ext cx="4953000" cy="3376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文本框 25603"/>
          <p:cNvSpPr txBox="1"/>
          <p:nvPr/>
        </p:nvSpPr>
        <p:spPr>
          <a:xfrm>
            <a:off x="3276600" y="188913"/>
            <a:ext cx="5256213" cy="1465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如果每两个人握一次手，</a:t>
            </a:r>
            <a:endParaRPr lang="zh-CN" altLang="en-US" sz="3600" dirty="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itchFamily="49" charset="-122"/>
              </a:rPr>
              <a:t>三个人握几次手？</a:t>
            </a:r>
            <a:endParaRPr lang="zh-CN" altLang="en-US" sz="3200" dirty="0">
              <a:solidFill>
                <a:srgbClr val="FFFF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5605" name="任意多边形 25604"/>
          <p:cNvSpPr/>
          <p:nvPr/>
        </p:nvSpPr>
        <p:spPr>
          <a:xfrm>
            <a:off x="1476375" y="5445125"/>
            <a:ext cx="2038350" cy="457200"/>
          </a:xfrm>
          <a:custGeom>
            <a:avLst/>
            <a:gdLst/>
            <a:ahLst/>
            <a:cxnLst/>
            <a:pathLst>
              <a:path w="1344" h="288">
                <a:moveTo>
                  <a:pt x="0" y="0"/>
                </a:moveTo>
                <a:cubicBezTo>
                  <a:pt x="248" y="144"/>
                  <a:pt x="496" y="288"/>
                  <a:pt x="720" y="288"/>
                </a:cubicBezTo>
                <a:cubicBezTo>
                  <a:pt x="944" y="288"/>
                  <a:pt x="1240" y="48"/>
                  <a:pt x="1344" y="0"/>
                </a:cubicBezTo>
              </a:path>
            </a:pathLst>
          </a:custGeom>
          <a:noFill/>
          <a:ln w="63500" cap="flat" cmpd="sng">
            <a:solidFill>
              <a:srgbClr val="FF0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6" name="任意多边形 25605"/>
          <p:cNvSpPr/>
          <p:nvPr/>
        </p:nvSpPr>
        <p:spPr>
          <a:xfrm rot="-599097">
            <a:off x="3708400" y="5229225"/>
            <a:ext cx="1828800" cy="457200"/>
          </a:xfrm>
          <a:custGeom>
            <a:avLst/>
            <a:gdLst/>
            <a:ahLst/>
            <a:cxnLst/>
            <a:pathLst>
              <a:path w="1008" h="288">
                <a:moveTo>
                  <a:pt x="0" y="0"/>
                </a:moveTo>
                <a:cubicBezTo>
                  <a:pt x="204" y="144"/>
                  <a:pt x="408" y="288"/>
                  <a:pt x="576" y="288"/>
                </a:cubicBezTo>
                <a:cubicBezTo>
                  <a:pt x="744" y="288"/>
                  <a:pt x="936" y="40"/>
                  <a:pt x="1008" y="0"/>
                </a:cubicBezTo>
              </a:path>
            </a:pathLst>
          </a:custGeom>
          <a:noFill/>
          <a:ln w="63500" cap="flat" cmpd="sng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7" name="任意多边形 25606"/>
          <p:cNvSpPr/>
          <p:nvPr/>
        </p:nvSpPr>
        <p:spPr>
          <a:xfrm>
            <a:off x="1476375" y="1557338"/>
            <a:ext cx="3429000" cy="711200"/>
          </a:xfrm>
          <a:custGeom>
            <a:avLst/>
            <a:gdLst/>
            <a:ahLst/>
            <a:cxnLst/>
            <a:pathLst>
              <a:path w="2064" h="448">
                <a:moveTo>
                  <a:pt x="0" y="448"/>
                </a:moveTo>
                <a:cubicBezTo>
                  <a:pt x="284" y="240"/>
                  <a:pt x="568" y="32"/>
                  <a:pt x="912" y="16"/>
                </a:cubicBezTo>
                <a:cubicBezTo>
                  <a:pt x="1256" y="0"/>
                  <a:pt x="1872" y="296"/>
                  <a:pt x="2064" y="352"/>
                </a:cubicBezTo>
              </a:path>
            </a:pathLst>
          </a:custGeom>
          <a:noFill/>
          <a:ln w="63500" cap="flat" cmpd="sng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8" name="文本框 25607"/>
          <p:cNvSpPr txBox="1"/>
          <p:nvPr/>
        </p:nvSpPr>
        <p:spPr>
          <a:xfrm>
            <a:off x="5724525" y="1844675"/>
            <a:ext cx="36004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三个人一共握三次手</a:t>
            </a:r>
            <a:endParaRPr lang="zh-CN" altLang="en-US" sz="28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609" name="文本框 25608"/>
          <p:cNvSpPr txBox="1"/>
          <p:nvPr/>
        </p:nvSpPr>
        <p:spPr>
          <a:xfrm>
            <a:off x="2124075" y="6021388"/>
            <a:ext cx="7207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次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文本框 25609"/>
          <p:cNvSpPr txBox="1"/>
          <p:nvPr/>
        </p:nvSpPr>
        <p:spPr>
          <a:xfrm>
            <a:off x="4356100" y="5805488"/>
            <a:ext cx="1008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次</a:t>
            </a:r>
            <a:endParaRPr lang="zh-CN" altLang="en-US" sz="2400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1" name="文本框 25610"/>
          <p:cNvSpPr txBox="1"/>
          <p:nvPr/>
        </p:nvSpPr>
        <p:spPr>
          <a:xfrm>
            <a:off x="2555875" y="1125538"/>
            <a:ext cx="10080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dirty="0">
                <a:solidFill>
                  <a:srgbClr val="80008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次</a:t>
            </a:r>
            <a:endParaRPr lang="zh-CN" altLang="en-US" sz="2400" dirty="0">
              <a:solidFill>
                <a:srgbClr val="80008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8" grpId="0"/>
      <p:bldP spid="25609" grpId="0"/>
      <p:bldP spid="25610" grpId="0"/>
      <p:bldP spid="25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云形标注 26625"/>
          <p:cNvSpPr/>
          <p:nvPr/>
        </p:nvSpPr>
        <p:spPr>
          <a:xfrm>
            <a:off x="5292725" y="549275"/>
            <a:ext cx="3600450" cy="2808288"/>
          </a:xfrm>
          <a:prstGeom prst="cloudCallout">
            <a:avLst>
              <a:gd name="adj1" fmla="val -46384"/>
              <a:gd name="adj2" fmla="val 3247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r>
              <a:rPr lang="zh-CN" altLang="en-US" sz="3200" b="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我们每两个握一次手，三人一共要握几次手？</a:t>
            </a:r>
            <a:endParaRPr lang="zh-CN" altLang="en-US" sz="3200" b="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627" name="组合 26626"/>
          <p:cNvGrpSpPr/>
          <p:nvPr/>
        </p:nvGrpSpPr>
        <p:grpSpPr>
          <a:xfrm>
            <a:off x="1403350" y="1484313"/>
            <a:ext cx="5657850" cy="4322762"/>
            <a:chOff x="884" y="935"/>
            <a:chExt cx="3564" cy="2723"/>
          </a:xfrm>
        </p:grpSpPr>
        <p:pic>
          <p:nvPicPr>
            <p:cNvPr id="26628" name="图片 266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79" y="1979"/>
              <a:ext cx="1069" cy="16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图片 266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4" y="1661"/>
              <a:ext cx="912" cy="17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图片 266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0" y="935"/>
              <a:ext cx="980" cy="1497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6631" name="图片 26630" descr="ds知识应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275"/>
            <a:ext cx="3241675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2" name="矩形 26631" descr="棕色大理石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blipFill rotWithShape="0">
            <a:blip r:embed="rId5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33" name="矩形 26632" descr="棕色大理石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blipFill rotWithShape="0">
            <a:blip r:embed="rId5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6634" name="MSSN00278A0000[1].wav">
            <a:hlinkClick r:id="" action="ppaction://media"/>
          </p:cNvPr>
          <p:cNvPicPr>
            <a:picLocks noRot="1" noChangeAspect="1"/>
          </p:cNvPicPr>
          <p:nvPr>
            <a:wavAudioFile r:embed="rId6" name="MSSN00278A0000[1].wav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43" fill="hold"/>
                                        <p:tgtEl>
                                          <p:spTgt spid="266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4"/>
                </p:tgtEl>
              </p:cMediaNode>
            </p:audio>
          </p:childTnLst>
        </p:cTn>
      </p:par>
    </p:tnLst>
    <p:bldLst>
      <p:bldP spid="266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标题 27649"/>
          <p:cNvPicPr>
            <a:picLocks noChangeAspect="1"/>
          </p:cNvPicPr>
          <p:nvPr>
            <p:ph type="title"/>
          </p:nvPr>
        </p:nvPicPr>
        <p:blipFill>
          <a:blip r:embed="rId1"/>
          <a:stretch>
            <a:fillRect/>
          </a:stretch>
        </p:blipFill>
        <p:spPr>
          <a:xfrm>
            <a:off x="468313" y="2781300"/>
            <a:ext cx="1657350" cy="2663825"/>
          </a:xfrm>
        </p:spPr>
      </p:pic>
      <p:pic>
        <p:nvPicPr>
          <p:cNvPr id="27651" name="图片 276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2636838"/>
            <a:ext cx="1695450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矩形 27651" descr="棕色大理石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blipFill rotWithShape="0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7653" name="矩形 27652" descr="棕色大理石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blipFill rotWithShape="0">
            <a:blip r:embed="rId3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7654" name="图片 27653" descr="ds知识应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9275"/>
            <a:ext cx="1835150" cy="52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图片 27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65175"/>
            <a:ext cx="7810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图片 276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92150"/>
            <a:ext cx="963613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图片 276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25" y="908050"/>
            <a:ext cx="849313" cy="1296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8" name="文本框 27657"/>
          <p:cNvSpPr txBox="1"/>
          <p:nvPr/>
        </p:nvSpPr>
        <p:spPr>
          <a:xfrm>
            <a:off x="3492500" y="5300663"/>
            <a:ext cx="16557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第一次</a:t>
            </a: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5549E-6 L 0.22431 0.005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60116E-6 L -0.26597 0.010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28673" descr="棕色大理石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75" name="矩形 28674" descr="棕色大理石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8676" name="图片 28675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1835150" cy="52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286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8" y="765175"/>
            <a:ext cx="7810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图片 286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92150"/>
            <a:ext cx="963613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图片 286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925" y="908050"/>
            <a:ext cx="849313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标题 28679"/>
          <p:cNvPicPr>
            <a:picLocks noChangeAspect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>
          <a:xfrm>
            <a:off x="468313" y="2781300"/>
            <a:ext cx="1657350" cy="2663825"/>
          </a:xfrm>
        </p:spPr>
      </p:pic>
      <p:pic>
        <p:nvPicPr>
          <p:cNvPr id="28681" name="图片 286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25" y="2852738"/>
            <a:ext cx="165100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2" name="文本框 28681"/>
          <p:cNvSpPr txBox="1"/>
          <p:nvPr/>
        </p:nvSpPr>
        <p:spPr>
          <a:xfrm>
            <a:off x="3779838" y="5300663"/>
            <a:ext cx="16557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第二次</a:t>
            </a: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5549E-6 L 0.24792 0.005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549E-6 L -0.22413 0.005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矩形 29697" descr="棕色大理石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699" name="矩形 29698" descr="棕色大理石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29700" name="图片 29699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1835150" cy="522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97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8" y="692150"/>
            <a:ext cx="781050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297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925" y="908050"/>
            <a:ext cx="849313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297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2708275"/>
            <a:ext cx="1789113" cy="280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图片 297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5" y="2852738"/>
            <a:ext cx="1651000" cy="2520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图片 297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692150"/>
            <a:ext cx="963613" cy="151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6" name="文本框 29705"/>
          <p:cNvSpPr txBox="1"/>
          <p:nvPr/>
        </p:nvSpPr>
        <p:spPr>
          <a:xfrm>
            <a:off x="3708400" y="5300663"/>
            <a:ext cx="16557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第三次</a:t>
            </a: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3064E-6 L 0.22518 -0.005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5549E-6 L -0.22413 0.005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721" descr="棕色大理石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3" name="矩形 30722" descr="棕色大理石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30724" name="图片 30723" descr="ds知识应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3241675" cy="923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5" name="组合 30724"/>
          <p:cNvGrpSpPr/>
          <p:nvPr/>
        </p:nvGrpSpPr>
        <p:grpSpPr>
          <a:xfrm>
            <a:off x="755650" y="2276475"/>
            <a:ext cx="1871663" cy="1944688"/>
            <a:chOff x="1565" y="164"/>
            <a:chExt cx="1053" cy="988"/>
          </a:xfrm>
        </p:grpSpPr>
        <p:pic>
          <p:nvPicPr>
            <p:cNvPr id="30726" name="图片 307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8" y="210"/>
              <a:ext cx="600" cy="9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7" name="图片 307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5" y="164"/>
              <a:ext cx="492" cy="95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28" name="组合 30727"/>
          <p:cNvGrpSpPr/>
          <p:nvPr/>
        </p:nvGrpSpPr>
        <p:grpSpPr>
          <a:xfrm>
            <a:off x="3563938" y="2133600"/>
            <a:ext cx="1873250" cy="2016125"/>
            <a:chOff x="748" y="1434"/>
            <a:chExt cx="1034" cy="954"/>
          </a:xfrm>
        </p:grpSpPr>
        <p:pic>
          <p:nvPicPr>
            <p:cNvPr id="30729" name="图片 307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" y="1434"/>
              <a:ext cx="492" cy="9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0" name="图片 307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7" y="1570"/>
              <a:ext cx="535" cy="81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31" name="组合 30730"/>
          <p:cNvGrpSpPr/>
          <p:nvPr/>
        </p:nvGrpSpPr>
        <p:grpSpPr>
          <a:xfrm>
            <a:off x="6227763" y="2133600"/>
            <a:ext cx="2376487" cy="2120900"/>
            <a:chOff x="3923" y="1344"/>
            <a:chExt cx="1497" cy="1336"/>
          </a:xfrm>
        </p:grpSpPr>
        <p:pic>
          <p:nvPicPr>
            <p:cNvPr id="30732" name="图片 307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0" y="1454"/>
              <a:ext cx="690" cy="115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33" name="图片 307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3" y="1344"/>
              <a:ext cx="851" cy="13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34" name="文本框 30733"/>
          <p:cNvSpPr txBox="1"/>
          <p:nvPr/>
        </p:nvSpPr>
        <p:spPr>
          <a:xfrm>
            <a:off x="971550" y="4868863"/>
            <a:ext cx="16557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第一次</a:t>
            </a: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5" name="文本框 30734"/>
          <p:cNvSpPr txBox="1"/>
          <p:nvPr/>
        </p:nvSpPr>
        <p:spPr>
          <a:xfrm>
            <a:off x="6659563" y="4868863"/>
            <a:ext cx="165576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第三次</a:t>
            </a: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6" name="文本框 30735"/>
          <p:cNvSpPr txBox="1"/>
          <p:nvPr/>
        </p:nvSpPr>
        <p:spPr>
          <a:xfrm>
            <a:off x="3708400" y="4797425"/>
            <a:ext cx="16557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第二次</a:t>
            </a: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  <p:bldP spid="30735" grpId="0"/>
      <p:bldP spid="307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6" descr="20056151055494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5"/>
          <p:cNvSpPr>
            <a:spLocks noTextEdit="1"/>
          </p:cNvSpPr>
          <p:nvPr/>
        </p:nvSpPr>
        <p:spPr>
          <a:xfrm>
            <a:off x="5364163" y="549275"/>
            <a:ext cx="2808287" cy="81756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3"/>
              </a:avLst>
            </a:prstTxWarp>
            <a:normAutofit/>
          </a:bodyPr>
          <a:p>
            <a:pPr algn="ctr"/>
            <a:r>
              <a:rPr lang="zh-CN" altLang="en-US" sz="3600" b="1">
                <a:ln w="508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数学王国</a:t>
            </a:r>
            <a:endParaRPr lang="zh-CN" altLang="en-US" sz="3600" b="1">
              <a:ln w="508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0" name="Picture 8" descr="2"/>
          <p:cNvPicPr>
            <a:picLocks noChangeAspect="1"/>
          </p:cNvPicPr>
          <p:nvPr/>
        </p:nvPicPr>
        <p:blipFill>
          <a:blip r:embed="rId2"/>
          <a:srcRect b="4445"/>
          <a:stretch>
            <a:fillRect/>
          </a:stretch>
        </p:blipFill>
        <p:spPr>
          <a:xfrm>
            <a:off x="1042988" y="4076700"/>
            <a:ext cx="1747837" cy="2447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1" name="组合 4100"/>
          <p:cNvGrpSpPr/>
          <p:nvPr/>
        </p:nvGrpSpPr>
        <p:grpSpPr>
          <a:xfrm>
            <a:off x="250825" y="188913"/>
            <a:ext cx="2346325" cy="3152775"/>
            <a:chOff x="0" y="0"/>
            <a:chExt cx="2346764" cy="3153127"/>
          </a:xfrm>
        </p:grpSpPr>
        <p:sp>
          <p:nvSpPr>
            <p:cNvPr id="4102" name="AutoShape 11"/>
            <p:cNvSpPr/>
            <p:nvPr/>
          </p:nvSpPr>
          <p:spPr>
            <a:xfrm rot="15562414">
              <a:off x="-403181" y="403181"/>
              <a:ext cx="3153127" cy="2346764"/>
            </a:xfrm>
            <a:prstGeom prst="wedgeEllipseCallout">
              <a:avLst>
                <a:gd name="adj1" fmla="val -73190"/>
                <a:gd name="adj2" fmla="val 4389"/>
              </a:avLst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/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3" name="Text Box 3"/>
            <p:cNvSpPr txBox="1"/>
            <p:nvPr/>
          </p:nvSpPr>
          <p:spPr>
            <a:xfrm>
              <a:off x="107089" y="1025083"/>
              <a:ext cx="2000264" cy="9541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zh-CN" altLang="en-US" sz="2800" dirty="0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rPr>
                <a:t>去数学广角，要智闯二关</a:t>
              </a:r>
              <a:endPara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835525" cy="2405063"/>
          </a:xfrm>
        </p:spPr>
        <p:txBody>
          <a:bodyPr/>
          <a:p>
            <a:endParaRPr lang="zh-CN" altLang="en-US" dirty="0"/>
          </a:p>
        </p:txBody>
      </p:sp>
      <p:pic>
        <p:nvPicPr>
          <p:cNvPr id="31748" name="图片 31747" descr="2008515222315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文本框 31748"/>
          <p:cNvSpPr txBox="1"/>
          <p:nvPr/>
        </p:nvSpPr>
        <p:spPr>
          <a:xfrm>
            <a:off x="8101013" y="4221163"/>
            <a:ext cx="8286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4000" dirty="0">
                <a:solidFill>
                  <a:srgbClr val="3333FF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家</a:t>
            </a:r>
            <a:endParaRPr lang="zh-CN" altLang="en-US" sz="4000" dirty="0">
              <a:solidFill>
                <a:srgbClr val="3333FF"/>
              </a:solidFill>
              <a:latin typeface="Arial" panose="020B0604020202020204" pitchFamily="34" charset="0"/>
              <a:ea typeface="隶书" panose="02010509060101010101" pitchFamily="1" charset="-122"/>
            </a:endParaRPr>
          </a:p>
        </p:txBody>
      </p:sp>
      <p:sp>
        <p:nvSpPr>
          <p:cNvPr id="31750" name="文本框 31749"/>
          <p:cNvSpPr txBox="1"/>
          <p:nvPr/>
        </p:nvSpPr>
        <p:spPr>
          <a:xfrm>
            <a:off x="0" y="4076700"/>
            <a:ext cx="24114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3333FF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数学广角</a:t>
            </a:r>
            <a:endParaRPr lang="zh-CN" altLang="en-US" sz="3600" dirty="0">
              <a:solidFill>
                <a:srgbClr val="3333FF"/>
              </a:solidFill>
              <a:latin typeface="Arial" panose="020B0604020202020204" pitchFamily="34" charset="0"/>
              <a:ea typeface="隶书" panose="02010509060101010101" pitchFamily="1" charset="-122"/>
            </a:endParaRPr>
          </a:p>
        </p:txBody>
      </p:sp>
      <p:sp>
        <p:nvSpPr>
          <p:cNvPr id="31751" name="任意多边形 31750"/>
          <p:cNvSpPr/>
          <p:nvPr/>
        </p:nvSpPr>
        <p:spPr>
          <a:xfrm>
            <a:off x="1835150" y="4724400"/>
            <a:ext cx="1728788" cy="217488"/>
          </a:xfrm>
          <a:custGeom>
            <a:avLst/>
            <a:gdLst/>
            <a:ahLst/>
            <a:cxnLst/>
            <a:pathLst>
              <a:path w="999" h="242">
                <a:moveTo>
                  <a:pt x="0" y="106"/>
                </a:moveTo>
                <a:cubicBezTo>
                  <a:pt x="129" y="53"/>
                  <a:pt x="258" y="0"/>
                  <a:pt x="409" y="15"/>
                </a:cubicBezTo>
                <a:cubicBezTo>
                  <a:pt x="560" y="30"/>
                  <a:pt x="817" y="159"/>
                  <a:pt x="908" y="197"/>
                </a:cubicBezTo>
                <a:cubicBezTo>
                  <a:pt x="999" y="235"/>
                  <a:pt x="946" y="242"/>
                  <a:pt x="953" y="242"/>
                </a:cubicBezTo>
              </a:path>
            </a:pathLst>
          </a:custGeom>
          <a:noFill/>
          <a:ln w="603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2" name="任意多边形 31751"/>
          <p:cNvSpPr/>
          <p:nvPr/>
        </p:nvSpPr>
        <p:spPr>
          <a:xfrm rot="-825037">
            <a:off x="1908175" y="4797425"/>
            <a:ext cx="1666875" cy="708025"/>
          </a:xfrm>
          <a:custGeom>
            <a:avLst/>
            <a:gdLst/>
            <a:ahLst/>
            <a:cxnLst/>
            <a:pathLst>
              <a:path w="914" h="400">
                <a:moveTo>
                  <a:pt x="0" y="0"/>
                </a:moveTo>
                <a:cubicBezTo>
                  <a:pt x="90" y="162"/>
                  <a:pt x="181" y="324"/>
                  <a:pt x="317" y="362"/>
                </a:cubicBezTo>
                <a:cubicBezTo>
                  <a:pt x="453" y="400"/>
                  <a:pt x="718" y="256"/>
                  <a:pt x="816" y="226"/>
                </a:cubicBezTo>
                <a:cubicBezTo>
                  <a:pt x="914" y="196"/>
                  <a:pt x="910" y="188"/>
                  <a:pt x="907" y="181"/>
                </a:cubicBezTo>
              </a:path>
            </a:pathLst>
          </a:custGeom>
          <a:noFill/>
          <a:ln w="603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3" name="任意多边形 31752"/>
          <p:cNvSpPr/>
          <p:nvPr/>
        </p:nvSpPr>
        <p:spPr>
          <a:xfrm>
            <a:off x="3492500" y="4076700"/>
            <a:ext cx="4391025" cy="865188"/>
          </a:xfrm>
          <a:custGeom>
            <a:avLst/>
            <a:gdLst/>
            <a:ahLst/>
            <a:cxnLst/>
            <a:pathLst>
              <a:path w="2812" h="431">
                <a:moveTo>
                  <a:pt x="0" y="431"/>
                </a:moveTo>
                <a:cubicBezTo>
                  <a:pt x="310" y="238"/>
                  <a:pt x="620" y="46"/>
                  <a:pt x="1089" y="23"/>
                </a:cubicBezTo>
                <a:cubicBezTo>
                  <a:pt x="1558" y="0"/>
                  <a:pt x="2185" y="147"/>
                  <a:pt x="2812" y="295"/>
                </a:cubicBezTo>
              </a:path>
            </a:pathLst>
          </a:custGeom>
          <a:noFill/>
          <a:ln w="603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4" name="任意多边形 31753"/>
          <p:cNvSpPr/>
          <p:nvPr/>
        </p:nvSpPr>
        <p:spPr>
          <a:xfrm>
            <a:off x="3563938" y="4724400"/>
            <a:ext cx="4319587" cy="217488"/>
          </a:xfrm>
          <a:custGeom>
            <a:avLst/>
            <a:gdLst/>
            <a:ahLst/>
            <a:cxnLst/>
            <a:pathLst>
              <a:path w="2677" h="46">
                <a:moveTo>
                  <a:pt x="0" y="46"/>
                </a:moveTo>
                <a:cubicBezTo>
                  <a:pt x="1115" y="27"/>
                  <a:pt x="2231" y="8"/>
                  <a:pt x="2677" y="0"/>
                </a:cubicBezTo>
              </a:path>
            </a:pathLst>
          </a:custGeom>
          <a:noFill/>
          <a:ln w="603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5" name="任意多边形 31754"/>
          <p:cNvSpPr/>
          <p:nvPr/>
        </p:nvSpPr>
        <p:spPr>
          <a:xfrm>
            <a:off x="3492500" y="4724400"/>
            <a:ext cx="4392613" cy="1465263"/>
          </a:xfrm>
          <a:custGeom>
            <a:avLst/>
            <a:gdLst/>
            <a:ahLst/>
            <a:cxnLst/>
            <a:pathLst>
              <a:path w="2722" h="695">
                <a:moveTo>
                  <a:pt x="0" y="90"/>
                </a:moveTo>
                <a:cubicBezTo>
                  <a:pt x="567" y="392"/>
                  <a:pt x="1134" y="695"/>
                  <a:pt x="1588" y="680"/>
                </a:cubicBezTo>
                <a:cubicBezTo>
                  <a:pt x="2042" y="665"/>
                  <a:pt x="2382" y="332"/>
                  <a:pt x="2722" y="0"/>
                </a:cubicBezTo>
              </a:path>
            </a:pathLst>
          </a:custGeom>
          <a:noFill/>
          <a:ln w="603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56" name="椭圆 31755"/>
          <p:cNvSpPr/>
          <p:nvPr/>
        </p:nvSpPr>
        <p:spPr>
          <a:xfrm>
            <a:off x="2339975" y="260350"/>
            <a:ext cx="6624638" cy="14398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从数学广角回到家中有几条路可走？</a:t>
            </a:r>
            <a:endParaRPr lang="zh-CN" altLang="en-US" sz="2800" dirty="0">
              <a:latin typeface="Arial" panose="020B0604020202020204" pitchFamily="34" charset="0"/>
              <a:ea typeface="楷体_GB2312" pitchFamily="49" charset="-122"/>
            </a:endParaRPr>
          </a:p>
          <a:p>
            <a:pPr lvl="0" algn="ctr" eaLnBrk="1" hangingPunct="1"/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哪条路最近呢？</a:t>
            </a:r>
            <a:endParaRPr lang="zh-CN" altLang="en-US" sz="28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1757" name="文本框 31756"/>
          <p:cNvSpPr txBox="1"/>
          <p:nvPr/>
        </p:nvSpPr>
        <p:spPr>
          <a:xfrm>
            <a:off x="2339975" y="4221163"/>
            <a:ext cx="7921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Arial Unicode MS" pitchFamily="34" charset="-122"/>
              </a:rPr>
              <a:t>Α</a:t>
            </a:r>
            <a:endParaRPr lang="en-US" altLang="zh-CN" sz="2400"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31758" name="文本框 31757"/>
          <p:cNvSpPr txBox="1"/>
          <p:nvPr/>
        </p:nvSpPr>
        <p:spPr>
          <a:xfrm>
            <a:off x="2411413" y="5589588"/>
            <a:ext cx="7921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Arial Unicode MS" pitchFamily="34" charset="-122"/>
              </a:rPr>
              <a:t>Β</a:t>
            </a:r>
            <a:endParaRPr lang="en-US" altLang="zh-CN" sz="2400">
              <a:latin typeface="Arial" panose="020B0604020202020204" pitchFamily="34" charset="0"/>
              <a:ea typeface="Arial Unicode MS" pitchFamily="34" charset="-122"/>
            </a:endParaRPr>
          </a:p>
        </p:txBody>
      </p:sp>
      <p:sp>
        <p:nvSpPr>
          <p:cNvPr id="31759" name="文本框 31758"/>
          <p:cNvSpPr txBox="1"/>
          <p:nvPr/>
        </p:nvSpPr>
        <p:spPr>
          <a:xfrm>
            <a:off x="5651500" y="3644900"/>
            <a:ext cx="647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0" name="文本框 31759"/>
          <p:cNvSpPr txBox="1"/>
          <p:nvPr/>
        </p:nvSpPr>
        <p:spPr>
          <a:xfrm>
            <a:off x="5292725" y="4365625"/>
            <a:ext cx="7207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1" name="文本框 31760"/>
          <p:cNvSpPr txBox="1"/>
          <p:nvPr/>
        </p:nvSpPr>
        <p:spPr>
          <a:xfrm>
            <a:off x="5795963" y="5589588"/>
            <a:ext cx="43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2" name="文本框 31761"/>
          <p:cNvSpPr txBox="1"/>
          <p:nvPr/>
        </p:nvSpPr>
        <p:spPr>
          <a:xfrm>
            <a:off x="2700338" y="2060575"/>
            <a:ext cx="12954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A——C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A——D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A——E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3" name="文本框 31762"/>
          <p:cNvSpPr txBox="1"/>
          <p:nvPr/>
        </p:nvSpPr>
        <p:spPr>
          <a:xfrm>
            <a:off x="4427538" y="2060575"/>
            <a:ext cx="1295400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B——C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B——D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B——E</a:t>
            </a:r>
            <a:endParaRPr lang="en-US" altLang="zh-CN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64" name="图片 31763" descr="20091116073322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5084763"/>
            <a:ext cx="1476375" cy="177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5" name="图片 31764" descr="1_200911041208482ZKq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3325"/>
            <a:ext cx="1763713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6" name="椭圆 31765"/>
          <p:cNvSpPr/>
          <p:nvPr/>
        </p:nvSpPr>
        <p:spPr>
          <a:xfrm>
            <a:off x="1692275" y="4797425"/>
            <a:ext cx="215900" cy="215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67" name="椭圆 31766"/>
          <p:cNvSpPr/>
          <p:nvPr/>
        </p:nvSpPr>
        <p:spPr>
          <a:xfrm>
            <a:off x="7885113" y="4581525"/>
            <a:ext cx="215900" cy="2159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768" name="文本框 31767"/>
          <p:cNvSpPr txBox="1"/>
          <p:nvPr/>
        </p:nvSpPr>
        <p:spPr>
          <a:xfrm>
            <a:off x="6300788" y="2420938"/>
            <a:ext cx="2663825" cy="1004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en-US" altLang="zh-CN" sz="240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40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条路可以走，</a:t>
            </a:r>
            <a:endParaRPr lang="zh-CN" altLang="en-US" sz="2400" dirty="0">
              <a:solidFill>
                <a:srgbClr val="3333FF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其中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A——D</a:t>
            </a:r>
            <a:r>
              <a:rPr lang="zh-CN" altLang="en-US" sz="240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最近</a:t>
            </a:r>
            <a:r>
              <a:rPr lang="zh-CN" altLang="en-US" sz="1800" dirty="0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1800" dirty="0">
              <a:solidFill>
                <a:srgbClr val="3333FF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6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762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1762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176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1763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1763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标题 3379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33795" name="文本占位符 3379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33796" name="图片 33795" descr="2008515222315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矩形 33796"/>
          <p:cNvSpPr/>
          <p:nvPr/>
        </p:nvSpPr>
        <p:spPr>
          <a:xfrm>
            <a:off x="250825" y="188913"/>
            <a:ext cx="2663825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拓展提高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隶书" panose="02010509060101010101" pitchFamily="1" charset="-122"/>
              <a:ea typeface="隶书" panose="02010509060101010101" pitchFamily="1" charset="-122"/>
            </a:endParaRPr>
          </a:p>
        </p:txBody>
      </p:sp>
      <p:sp>
        <p:nvSpPr>
          <p:cNvPr id="33798" name="文本框 33797"/>
          <p:cNvSpPr txBox="1"/>
          <p:nvPr/>
        </p:nvSpPr>
        <p:spPr>
          <a:xfrm>
            <a:off x="250825" y="2708275"/>
            <a:ext cx="78136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20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中奖号码是由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组成的两位数。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3799" name="文本框 33798"/>
          <p:cNvSpPr txBox="1"/>
          <p:nvPr/>
        </p:nvSpPr>
        <p:spPr>
          <a:xfrm>
            <a:off x="179388" y="3429000"/>
            <a:ext cx="8856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9933FF"/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r>
              <a:rPr lang="en-US" altLang="zh-CN" sz="32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、</a:t>
            </a:r>
            <a:r>
              <a:rPr lang="zh-CN" altLang="en-US" sz="2800" dirty="0">
                <a:latin typeface="Arial" panose="020B0604020202020204" pitchFamily="34" charset="0"/>
                <a:ea typeface="楷体_GB2312" pitchFamily="49" charset="-122"/>
              </a:rPr>
              <a:t>十位上的数最大，但中奖号码并不是最大的两位数</a:t>
            </a:r>
            <a:r>
              <a:rPr lang="zh-CN" altLang="en-US" sz="3200" dirty="0">
                <a:latin typeface="Arial" panose="020B0604020202020204" pitchFamily="34" charset="0"/>
                <a:ea typeface="楷体_GB2312" pitchFamily="49" charset="-122"/>
              </a:rPr>
              <a:t>。</a:t>
            </a:r>
            <a:endParaRPr lang="zh-CN" altLang="en-US" sz="3200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800" name="文本框 33799"/>
          <p:cNvSpPr txBox="1"/>
          <p:nvPr/>
        </p:nvSpPr>
        <p:spPr>
          <a:xfrm>
            <a:off x="323850" y="1341438"/>
            <a:ext cx="882015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49" charset="-122"/>
              </a:rPr>
              <a:t>老师买了张彩票，中了三等奖。同学们，请你们根据下面的两个条件猜猜中奖号码是多少？</a:t>
            </a:r>
            <a:endParaRPr lang="zh-CN" altLang="en-US" sz="3200" dirty="0">
              <a:solidFill>
                <a:srgbClr val="3333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33801" name="文本框 33800"/>
          <p:cNvSpPr txBox="1"/>
          <p:nvPr/>
        </p:nvSpPr>
        <p:spPr>
          <a:xfrm>
            <a:off x="3635375" y="5084763"/>
            <a:ext cx="1800225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880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</a:rPr>
              <a:t>72</a:t>
            </a:r>
            <a:endParaRPr lang="en-US" altLang="zh-CN" sz="880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12"/>
          <p:cNvPicPr>
            <a:picLocks noChangeAspect="1"/>
          </p:cNvPicPr>
          <p:nvPr/>
        </p:nvPicPr>
        <p:blipFill>
          <a:blip r:embed="rId1"/>
          <a:srcRect l="23985" t="9996" r="52672" b="67288"/>
          <a:stretch>
            <a:fillRect/>
          </a:stretch>
        </p:blipFill>
        <p:spPr>
          <a:xfrm>
            <a:off x="5435600" y="2852738"/>
            <a:ext cx="1223963" cy="172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 descr="456"/>
          <p:cNvPicPr>
            <a:picLocks noChangeAspect="1"/>
          </p:cNvPicPr>
          <p:nvPr/>
        </p:nvPicPr>
        <p:blipFill>
          <a:blip r:embed="rId2"/>
          <a:srcRect l="21397" t="10907" r="50716" b="69560"/>
          <a:stretch>
            <a:fillRect/>
          </a:stretch>
        </p:blipFill>
        <p:spPr>
          <a:xfrm>
            <a:off x="2484438" y="2924175"/>
            <a:ext cx="1800225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4" descr="图片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88" y="2781300"/>
            <a:ext cx="1992312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5"/>
          <p:cNvSpPr/>
          <p:nvPr/>
        </p:nvSpPr>
        <p:spPr>
          <a:xfrm>
            <a:off x="539750" y="404813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eaLnBrk="1" hangingPunct="1"/>
            <a:r>
              <a:rPr lang="zh-CN" altLang="en-US" sz="3600" b="0" dirty="0">
                <a:solidFill>
                  <a:srgbClr val="660066"/>
                </a:solidFill>
                <a:latin typeface="楷体_GB2312" pitchFamily="49" charset="-122"/>
                <a:ea typeface="楷体_GB2312" pitchFamily="49" charset="-122"/>
              </a:rPr>
              <a:t>两件上衣，一条裙子和一条裤子。你能搭配出几套不同的穿法？</a:t>
            </a:r>
            <a:endParaRPr lang="zh-CN" altLang="en-US" sz="3600" b="0" dirty="0">
              <a:solidFill>
                <a:srgbClr val="66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2294" name="Picture 6" descr="11121"/>
          <p:cNvPicPr>
            <a:picLocks noChangeAspect="1"/>
          </p:cNvPicPr>
          <p:nvPr/>
        </p:nvPicPr>
        <p:blipFill>
          <a:blip r:embed="rId4"/>
          <a:srcRect l="14052" t="29944" r="10023"/>
          <a:stretch>
            <a:fillRect/>
          </a:stretch>
        </p:blipFill>
        <p:spPr>
          <a:xfrm>
            <a:off x="7272338" y="2924175"/>
            <a:ext cx="1871662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295" name="组合 12294"/>
          <p:cNvGrpSpPr/>
          <p:nvPr/>
        </p:nvGrpSpPr>
        <p:grpSpPr>
          <a:xfrm>
            <a:off x="1439863" y="2054225"/>
            <a:ext cx="4716462" cy="874713"/>
            <a:chOff x="0" y="0"/>
            <a:chExt cx="2971" cy="551"/>
          </a:xfrm>
        </p:grpSpPr>
        <p:sp>
          <p:nvSpPr>
            <p:cNvPr id="12296" name="Text Box 8"/>
            <p:cNvSpPr txBox="1"/>
            <p:nvPr/>
          </p:nvSpPr>
          <p:spPr>
            <a:xfrm>
              <a:off x="1383" y="186"/>
              <a:ext cx="31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en-US" altLang="x-none" sz="3200" b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①</a:t>
              </a:r>
              <a:endParaRPr lang="en-US" altLang="x-none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7" name="未知"/>
            <p:cNvSpPr/>
            <p:nvPr/>
          </p:nvSpPr>
          <p:spPr>
            <a:xfrm>
              <a:off x="0" y="0"/>
              <a:ext cx="2971" cy="501"/>
            </a:xfrm>
            <a:custGeom>
              <a:avLst/>
              <a:gdLst>
                <a:gd name="txL" fmla="*/ 0 w 2688"/>
                <a:gd name="txT" fmla="*/ 0 h 344"/>
                <a:gd name="txR" fmla="*/ 2688 w 2688"/>
                <a:gd name="txB" fmla="*/ 344 h 344"/>
              </a:gdLst>
              <a:ahLst/>
              <a:cxnLst>
                <a:cxn ang="0">
                  <a:pos x="0" y="344"/>
                </a:cxn>
                <a:cxn ang="0">
                  <a:pos x="2208" y="8"/>
                </a:cxn>
                <a:cxn ang="0">
                  <a:pos x="2688" y="296"/>
                </a:cxn>
              </a:cxnLst>
              <a:rect l="txL" t="txT" r="txR" b="txB"/>
              <a:pathLst>
                <a:path w="2688" h="344">
                  <a:moveTo>
                    <a:pt x="0" y="344"/>
                  </a:moveTo>
                  <a:cubicBezTo>
                    <a:pt x="880" y="180"/>
                    <a:pt x="1760" y="16"/>
                    <a:pt x="2208" y="8"/>
                  </a:cubicBezTo>
                  <a:cubicBezTo>
                    <a:pt x="2656" y="0"/>
                    <a:pt x="2608" y="248"/>
                    <a:pt x="2688" y="296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2298" name="组合 12297"/>
          <p:cNvGrpSpPr/>
          <p:nvPr/>
        </p:nvGrpSpPr>
        <p:grpSpPr>
          <a:xfrm>
            <a:off x="1116013" y="1341438"/>
            <a:ext cx="8027987" cy="1368425"/>
            <a:chOff x="0" y="0"/>
            <a:chExt cx="5057" cy="862"/>
          </a:xfrm>
        </p:grpSpPr>
        <p:sp>
          <p:nvSpPr>
            <p:cNvPr id="12299" name="未知"/>
            <p:cNvSpPr/>
            <p:nvPr/>
          </p:nvSpPr>
          <p:spPr>
            <a:xfrm>
              <a:off x="0" y="0"/>
              <a:ext cx="5057" cy="862"/>
            </a:xfrm>
            <a:custGeom>
              <a:avLst/>
              <a:gdLst>
                <a:gd name="txL" fmla="*/ 0 w 4672"/>
                <a:gd name="txT" fmla="*/ 0 h 832"/>
                <a:gd name="txR" fmla="*/ 4672 w 4672"/>
                <a:gd name="txB" fmla="*/ 832 h 832"/>
              </a:gdLst>
              <a:ahLst/>
              <a:cxnLst>
                <a:cxn ang="0">
                  <a:pos x="0" y="832"/>
                </a:cxn>
                <a:cxn ang="0">
                  <a:pos x="3984" y="16"/>
                </a:cxn>
                <a:cxn ang="0">
                  <a:pos x="4128" y="736"/>
                </a:cxn>
              </a:cxnLst>
              <a:rect l="txL" t="txT" r="txR" b="txB"/>
              <a:pathLst>
                <a:path w="4672" h="832">
                  <a:moveTo>
                    <a:pt x="0" y="832"/>
                  </a:moveTo>
                  <a:cubicBezTo>
                    <a:pt x="1648" y="432"/>
                    <a:pt x="3296" y="32"/>
                    <a:pt x="3984" y="16"/>
                  </a:cubicBezTo>
                  <a:cubicBezTo>
                    <a:pt x="4672" y="0"/>
                    <a:pt x="4400" y="368"/>
                    <a:pt x="4128" y="736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0" name="Rectangle 12"/>
            <p:cNvSpPr/>
            <p:nvPr/>
          </p:nvSpPr>
          <p:spPr>
            <a:xfrm>
              <a:off x="1497" y="90"/>
              <a:ext cx="3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x-none" sz="3200" b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②</a:t>
              </a:r>
              <a:endParaRPr lang="en-US" altLang="x-none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01" name="组合 12300"/>
          <p:cNvGrpSpPr/>
          <p:nvPr/>
        </p:nvGrpSpPr>
        <p:grpSpPr>
          <a:xfrm>
            <a:off x="3738563" y="4613275"/>
            <a:ext cx="2447925" cy="760413"/>
            <a:chOff x="0" y="0"/>
            <a:chExt cx="1542" cy="479"/>
          </a:xfrm>
        </p:grpSpPr>
        <p:sp>
          <p:nvSpPr>
            <p:cNvPr id="12302" name="未知"/>
            <p:cNvSpPr/>
            <p:nvPr/>
          </p:nvSpPr>
          <p:spPr>
            <a:xfrm rot="20928204">
              <a:off x="0" y="0"/>
              <a:ext cx="1542" cy="434"/>
            </a:xfrm>
            <a:custGeom>
              <a:avLst/>
              <a:gdLst>
                <a:gd name="txL" fmla="*/ 0 w 1392"/>
                <a:gd name="txT" fmla="*/ 0 h 448"/>
                <a:gd name="txR" fmla="*/ 1392 w 1392"/>
                <a:gd name="txB" fmla="*/ 448 h 448"/>
              </a:gdLst>
              <a:ahLst/>
              <a:cxnLst>
                <a:cxn ang="0">
                  <a:pos x="0" y="0"/>
                </a:cxn>
                <a:cxn ang="0">
                  <a:pos x="432" y="432"/>
                </a:cxn>
                <a:cxn ang="0">
                  <a:pos x="1392" y="96"/>
                </a:cxn>
              </a:cxnLst>
              <a:rect l="txL" t="txT" r="txR" b="txB"/>
              <a:pathLst>
                <a:path w="1392" h="448">
                  <a:moveTo>
                    <a:pt x="0" y="0"/>
                  </a:moveTo>
                  <a:cubicBezTo>
                    <a:pt x="100" y="208"/>
                    <a:pt x="200" y="416"/>
                    <a:pt x="432" y="432"/>
                  </a:cubicBezTo>
                  <a:cubicBezTo>
                    <a:pt x="664" y="448"/>
                    <a:pt x="1232" y="152"/>
                    <a:pt x="1392" y="96"/>
                  </a:cubicBezTo>
                </a:path>
              </a:pathLst>
            </a:custGeom>
            <a:noFill/>
            <a:ln w="1905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3" name="Rectangle 15"/>
            <p:cNvSpPr/>
            <p:nvPr/>
          </p:nvSpPr>
          <p:spPr>
            <a:xfrm>
              <a:off x="389" y="114"/>
              <a:ext cx="3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x-none" sz="3200" b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③</a:t>
              </a:r>
              <a:endParaRPr lang="en-US" altLang="x-none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304" name="组合 12303"/>
          <p:cNvGrpSpPr/>
          <p:nvPr/>
        </p:nvGrpSpPr>
        <p:grpSpPr>
          <a:xfrm>
            <a:off x="3563938" y="4508500"/>
            <a:ext cx="4321175" cy="1947863"/>
            <a:chOff x="0" y="0"/>
            <a:chExt cx="2722" cy="1227"/>
          </a:xfrm>
        </p:grpSpPr>
        <p:sp>
          <p:nvSpPr>
            <p:cNvPr id="12305" name="未知"/>
            <p:cNvSpPr/>
            <p:nvPr/>
          </p:nvSpPr>
          <p:spPr>
            <a:xfrm>
              <a:off x="0" y="0"/>
              <a:ext cx="2722" cy="1225"/>
            </a:xfrm>
            <a:custGeom>
              <a:avLst/>
              <a:gdLst>
                <a:gd name="txL" fmla="*/ 0 w 2736"/>
                <a:gd name="txT" fmla="*/ 0 h 920"/>
                <a:gd name="txR" fmla="*/ 2736 w 2736"/>
                <a:gd name="txB" fmla="*/ 920 h 920"/>
              </a:gdLst>
              <a:ahLst/>
              <a:cxnLst>
                <a:cxn ang="0">
                  <a:pos x="0" y="0"/>
                </a:cxn>
                <a:cxn ang="0">
                  <a:pos x="480" y="912"/>
                </a:cxn>
                <a:cxn ang="0">
                  <a:pos x="2736" y="48"/>
                </a:cxn>
              </a:cxnLst>
              <a:rect l="txL" t="txT" r="txR" b="txB"/>
              <a:pathLst>
                <a:path w="2736" h="920">
                  <a:moveTo>
                    <a:pt x="0" y="0"/>
                  </a:moveTo>
                  <a:cubicBezTo>
                    <a:pt x="12" y="452"/>
                    <a:pt x="24" y="904"/>
                    <a:pt x="480" y="912"/>
                  </a:cubicBezTo>
                  <a:cubicBezTo>
                    <a:pt x="936" y="920"/>
                    <a:pt x="1836" y="484"/>
                    <a:pt x="2736" y="48"/>
                  </a:cubicBezTo>
                </a:path>
              </a:pathLst>
            </a:custGeom>
            <a:noFill/>
            <a:ln w="19050" cap="flat" cmpd="sng">
              <a:solidFill>
                <a:srgbClr val="8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306" name="Rectangle 18"/>
            <p:cNvSpPr/>
            <p:nvPr/>
          </p:nvSpPr>
          <p:spPr>
            <a:xfrm>
              <a:off x="454" y="862"/>
              <a:ext cx="37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x-none" sz="3200" b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④</a:t>
              </a:r>
              <a:endParaRPr lang="en-US" altLang="x-none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12"/>
          <p:cNvPicPr>
            <a:picLocks noChangeAspect="1"/>
          </p:cNvPicPr>
          <p:nvPr/>
        </p:nvPicPr>
        <p:blipFill>
          <a:blip r:embed="rId1"/>
          <a:srcRect l="23985" t="9996" r="52672" b="67288"/>
          <a:stretch>
            <a:fillRect/>
          </a:stretch>
        </p:blipFill>
        <p:spPr>
          <a:xfrm>
            <a:off x="2051050" y="4149725"/>
            <a:ext cx="1223963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3" descr="图片1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908050"/>
            <a:ext cx="1992313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4" descr="456"/>
          <p:cNvPicPr>
            <a:picLocks noChangeAspect="1"/>
          </p:cNvPicPr>
          <p:nvPr/>
        </p:nvPicPr>
        <p:blipFill>
          <a:blip r:embed="rId3"/>
          <a:srcRect l="21397" t="10907" r="50716" b="69560"/>
          <a:stretch>
            <a:fillRect/>
          </a:stretch>
        </p:blipFill>
        <p:spPr>
          <a:xfrm>
            <a:off x="6011863" y="1268413"/>
            <a:ext cx="1512887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11121"/>
          <p:cNvPicPr>
            <a:picLocks noChangeAspect="1"/>
          </p:cNvPicPr>
          <p:nvPr/>
        </p:nvPicPr>
        <p:blipFill>
          <a:blip r:embed="rId4"/>
          <a:srcRect l="14052" t="29944" r="10023"/>
          <a:stretch>
            <a:fillRect/>
          </a:stretch>
        </p:blipFill>
        <p:spPr>
          <a:xfrm>
            <a:off x="5795963" y="4221163"/>
            <a:ext cx="2087562" cy="16144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18" name="组合 13317"/>
          <p:cNvGrpSpPr/>
          <p:nvPr/>
        </p:nvGrpSpPr>
        <p:grpSpPr>
          <a:xfrm>
            <a:off x="1979613" y="3068638"/>
            <a:ext cx="647700" cy="865187"/>
            <a:chOff x="0" y="0"/>
            <a:chExt cx="408" cy="545"/>
          </a:xfrm>
        </p:grpSpPr>
        <p:sp>
          <p:nvSpPr>
            <p:cNvPr id="13319" name="Line 7"/>
            <p:cNvSpPr/>
            <p:nvPr/>
          </p:nvSpPr>
          <p:spPr>
            <a:xfrm flipV="1">
              <a:off x="408" y="0"/>
              <a:ext cx="0" cy="54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0" name="Text Box 8"/>
            <p:cNvSpPr txBox="1"/>
            <p:nvPr/>
          </p:nvSpPr>
          <p:spPr>
            <a:xfrm>
              <a:off x="0" y="91"/>
              <a:ext cx="40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>
                <a:spcBef>
                  <a:spcPct val="50000"/>
                </a:spcBef>
              </a:pPr>
              <a:r>
                <a:rPr lang="en-US" altLang="x-none" sz="3200" b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①</a:t>
              </a:r>
              <a:endParaRPr lang="en-US" altLang="x-none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1" name="组合 13320"/>
          <p:cNvGrpSpPr/>
          <p:nvPr/>
        </p:nvGrpSpPr>
        <p:grpSpPr>
          <a:xfrm>
            <a:off x="2700338" y="2708275"/>
            <a:ext cx="3527425" cy="1225550"/>
            <a:chOff x="0" y="0"/>
            <a:chExt cx="2222" cy="772"/>
          </a:xfrm>
        </p:grpSpPr>
        <p:sp>
          <p:nvSpPr>
            <p:cNvPr id="13322" name="Line 10"/>
            <p:cNvSpPr/>
            <p:nvPr/>
          </p:nvSpPr>
          <p:spPr>
            <a:xfrm flipV="1">
              <a:off x="0" y="227"/>
              <a:ext cx="2222" cy="54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3" name="Rectangle 11"/>
            <p:cNvSpPr/>
            <p:nvPr/>
          </p:nvSpPr>
          <p:spPr>
            <a:xfrm>
              <a:off x="1315" y="0"/>
              <a:ext cx="3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x-none" sz="3200" b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②</a:t>
              </a:r>
              <a:endParaRPr lang="en-US" altLang="x-none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4" name="组合 13323"/>
          <p:cNvGrpSpPr/>
          <p:nvPr/>
        </p:nvGrpSpPr>
        <p:grpSpPr>
          <a:xfrm>
            <a:off x="2843213" y="3141663"/>
            <a:ext cx="3960812" cy="1150937"/>
            <a:chOff x="0" y="0"/>
            <a:chExt cx="2495" cy="725"/>
          </a:xfrm>
        </p:grpSpPr>
        <p:sp>
          <p:nvSpPr>
            <p:cNvPr id="13325" name="Line 13"/>
            <p:cNvSpPr/>
            <p:nvPr/>
          </p:nvSpPr>
          <p:spPr>
            <a:xfrm flipH="1" flipV="1">
              <a:off x="0" y="0"/>
              <a:ext cx="2495" cy="635"/>
            </a:xfrm>
            <a:prstGeom prst="line">
              <a:avLst/>
            </a:prstGeom>
            <a:ln w="38100" cap="flat" cmpd="sng">
              <a:solidFill>
                <a:srgbClr val="0066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6" name="Rectangle 14"/>
            <p:cNvSpPr/>
            <p:nvPr/>
          </p:nvSpPr>
          <p:spPr>
            <a:xfrm>
              <a:off x="1316" y="360"/>
              <a:ext cx="3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x-none" sz="3200" b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③</a:t>
              </a:r>
              <a:endParaRPr lang="en-US" altLang="x-none" sz="3200" b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327" name="组合 13326"/>
          <p:cNvGrpSpPr/>
          <p:nvPr/>
        </p:nvGrpSpPr>
        <p:grpSpPr>
          <a:xfrm>
            <a:off x="6948488" y="3141663"/>
            <a:ext cx="647700" cy="935037"/>
            <a:chOff x="0" y="0"/>
            <a:chExt cx="408" cy="589"/>
          </a:xfrm>
        </p:grpSpPr>
        <p:sp>
          <p:nvSpPr>
            <p:cNvPr id="13328" name="Line 16"/>
            <p:cNvSpPr/>
            <p:nvPr/>
          </p:nvSpPr>
          <p:spPr>
            <a:xfrm flipV="1">
              <a:off x="0" y="0"/>
              <a:ext cx="0" cy="589"/>
            </a:xfrm>
            <a:prstGeom prst="line">
              <a:avLst/>
            </a:prstGeom>
            <a:ln w="38100" cap="flat" cmpd="sng">
              <a:solidFill>
                <a:srgbClr val="0066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3329" name="Rectangle 17"/>
            <p:cNvSpPr/>
            <p:nvPr/>
          </p:nvSpPr>
          <p:spPr>
            <a:xfrm>
              <a:off x="35" y="136"/>
              <a:ext cx="37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x-none" sz="3200" b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④</a:t>
              </a:r>
              <a:endParaRPr lang="en-US" altLang="x-none" sz="3200" b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14654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3" descr="20111104080508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1714500" y="571500"/>
            <a:ext cx="6615113" cy="1011238"/>
          </a:xfrm>
        </p:spPr>
        <p:txBody>
          <a:bodyPr vert="horz" wrap="square" anchor="ctr"/>
          <a:p>
            <a:pPr lvl="0" eaLnBrk="1" hangingPunct="1"/>
            <a:r>
              <a:rPr lang="zh-CN" altLang="en-US">
                <a:solidFill>
                  <a:srgbClr val="FF0000"/>
                </a:solidFill>
              </a:rPr>
              <a:t>合影留恋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5364" name="内容占位符 3" descr="拍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1785938"/>
            <a:ext cx="7897812" cy="3571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2"/>
          <p:cNvSpPr txBox="1"/>
          <p:nvPr/>
        </p:nvSpPr>
        <p:spPr>
          <a:xfrm>
            <a:off x="1187450" y="1341438"/>
            <a:ext cx="2978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/>
            <a:r>
              <a:rPr lang="zh-CN" altLang="en-US" b="0" dirty="0">
                <a:latin typeface="Arial" panose="020B0604020202020204" pitchFamily="34" charset="0"/>
                <a:ea typeface="宋体" panose="02010600030101010101" pitchFamily="2" charset="-122"/>
              </a:rPr>
              <a:t>电话号码：</a:t>
            </a:r>
            <a:endParaRPr lang="zh-CN" altLang="en-US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6387" name="组合 16386"/>
          <p:cNvGrpSpPr/>
          <p:nvPr/>
        </p:nvGrpSpPr>
        <p:grpSpPr>
          <a:xfrm>
            <a:off x="2268538" y="2349500"/>
            <a:ext cx="4465637" cy="762000"/>
            <a:chOff x="0" y="0"/>
            <a:chExt cx="2813" cy="480"/>
          </a:xfrm>
        </p:grpSpPr>
        <p:sp>
          <p:nvSpPr>
            <p:cNvPr id="16388" name="Text Box 4"/>
            <p:cNvSpPr txBox="1"/>
            <p:nvPr/>
          </p:nvSpPr>
          <p:spPr>
            <a:xfrm>
              <a:off x="0" y="0"/>
              <a:ext cx="158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/>
              <a:r>
                <a:rPr lang="en-US" altLang="x-none" b="0">
                  <a:latin typeface="Arial" panose="020B0604020202020204" pitchFamily="34" charset="0"/>
                  <a:ea typeface="宋体" panose="02010600030101010101" pitchFamily="2" charset="-122"/>
                </a:rPr>
                <a:t>   6 3 2 0 </a:t>
              </a:r>
              <a:endParaRPr lang="en-US" altLang="x-none" b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89" name="Rectangle 5"/>
            <p:cNvSpPr/>
            <p:nvPr/>
          </p:nvSpPr>
          <p:spPr>
            <a:xfrm>
              <a:off x="1543" y="90"/>
              <a:ext cx="363" cy="36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0" name="Rectangle 6"/>
            <p:cNvSpPr/>
            <p:nvPr/>
          </p:nvSpPr>
          <p:spPr>
            <a:xfrm>
              <a:off x="1996" y="90"/>
              <a:ext cx="363" cy="36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1" name="Rectangle 7"/>
            <p:cNvSpPr/>
            <p:nvPr/>
          </p:nvSpPr>
          <p:spPr>
            <a:xfrm>
              <a:off x="2450" y="90"/>
              <a:ext cx="363" cy="363"/>
            </a:xfrm>
            <a:prstGeom prst="rect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92" name="Text Box 8"/>
          <p:cNvSpPr txBox="1"/>
          <p:nvPr/>
        </p:nvSpPr>
        <p:spPr>
          <a:xfrm>
            <a:off x="611188" y="3644900"/>
            <a:ext cx="8039100" cy="21113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/>
            <a:r>
              <a:rPr lang="zh-CN" altLang="en-US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最后三个数字是由</a:t>
            </a:r>
            <a:r>
              <a:rPr lang="en-US" altLang="x-none" b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b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b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组成</a:t>
            </a:r>
            <a:endParaRPr lang="zh-CN" altLang="en-US" b="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的，猜一猜，明明家的电话号码</a:t>
            </a:r>
            <a:endParaRPr lang="zh-CN" altLang="en-US" b="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/>
            <a:r>
              <a:rPr lang="zh-CN" altLang="en-US" b="0" dirty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可能是多少呢？</a:t>
            </a:r>
            <a:endParaRPr lang="zh-CN" altLang="en-US" b="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6" descr="20056151055494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5122"/>
          <p:cNvGrpSpPr/>
          <p:nvPr/>
        </p:nvGrpSpPr>
        <p:grpSpPr>
          <a:xfrm>
            <a:off x="214313" y="142875"/>
            <a:ext cx="1714500" cy="1000125"/>
            <a:chOff x="0" y="0"/>
            <a:chExt cx="1678" cy="908"/>
          </a:xfrm>
        </p:grpSpPr>
        <p:sp>
          <p:nvSpPr>
            <p:cNvPr id="5124" name="Oval 5"/>
            <p:cNvSpPr/>
            <p:nvPr/>
          </p:nvSpPr>
          <p:spPr>
            <a:xfrm>
              <a:off x="0" y="0"/>
              <a:ext cx="1678" cy="908"/>
            </a:xfrm>
            <a:prstGeom prst="ellipse">
              <a:avLst/>
            </a:prstGeom>
            <a:solidFill>
              <a:srgbClr val="00B05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5" name="WordArt 4"/>
            <p:cNvSpPr>
              <a:spLocks noTextEdit="1"/>
            </p:cNvSpPr>
            <p:nvPr/>
          </p:nvSpPr>
          <p:spPr>
            <a:xfrm>
              <a:off x="227" y="242"/>
              <a:ext cx="1211" cy="484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  <a:normAutofit/>
            </a:bodyPr>
            <a:p>
              <a:pPr algn="ctr"/>
              <a:r>
                <a:rPr lang="zh-CN" altLang="en-US" sz="4000" b="1">
                  <a:ln w="9525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第一关</a:t>
              </a:r>
              <a:endPara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5126" name="组合 5125"/>
          <p:cNvGrpSpPr/>
          <p:nvPr/>
        </p:nvGrpSpPr>
        <p:grpSpPr>
          <a:xfrm>
            <a:off x="4702175" y="0"/>
            <a:ext cx="4441825" cy="3273425"/>
            <a:chOff x="0" y="0"/>
            <a:chExt cx="2812" cy="2041"/>
          </a:xfrm>
        </p:grpSpPr>
        <p:sp>
          <p:nvSpPr>
            <p:cNvPr id="5127" name="AutoShape 11"/>
            <p:cNvSpPr/>
            <p:nvPr/>
          </p:nvSpPr>
          <p:spPr>
            <a:xfrm>
              <a:off x="0" y="0"/>
              <a:ext cx="2812" cy="2041"/>
            </a:xfrm>
            <a:prstGeom prst="cloudCallout">
              <a:avLst>
                <a:gd name="adj1" fmla="val -35954"/>
                <a:gd name="adj2" fmla="val 73713"/>
              </a:avLst>
            </a:prstGeom>
            <a:solidFill>
              <a:srgbClr val="FF6600"/>
            </a:solidFill>
            <a:ln w="9525" cap="flat" cmpd="sng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lvl="0" algn="ctr"/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8" name="Text Box 10"/>
            <p:cNvSpPr txBox="1"/>
            <p:nvPr/>
          </p:nvSpPr>
          <p:spPr>
            <a:xfrm>
              <a:off x="385" y="356"/>
              <a:ext cx="2337" cy="13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/>
              <a:r>
                <a:rPr lang="zh-CN" altLang="en-US" dirty="0">
                  <a:solidFill>
                    <a:srgbClr val="95B3D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用</a:t>
              </a:r>
              <a:r>
                <a:rPr lang="en-US" altLang="x-none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r>
                <a:rPr lang="zh-CN" altLang="en-US" dirty="0">
                  <a:solidFill>
                    <a:srgbClr val="95B3D7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、</a:t>
              </a:r>
              <a:r>
                <a:rPr lang="en-US" altLang="x-none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dirty="0">
                  <a:solidFill>
                    <a:srgbClr val="66CC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两个数字能组成哪几个两位数 </a:t>
              </a:r>
              <a:r>
                <a:rPr lang="en-US" altLang="x-none">
                  <a:solidFill>
                    <a:srgbClr val="66CC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?</a:t>
              </a:r>
              <a:endParaRPr lang="zh-CN" altLang="en-US" dirty="0">
                <a:solidFill>
                  <a:srgbClr val="66CC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5129" name="Picture 18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3429000"/>
            <a:ext cx="1001712" cy="241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Text Box 8"/>
          <p:cNvSpPr txBox="1"/>
          <p:nvPr/>
        </p:nvSpPr>
        <p:spPr>
          <a:xfrm>
            <a:off x="1500188" y="1379538"/>
            <a:ext cx="717550" cy="8350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x-none" sz="48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x-none" sz="4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1" name="Text Box 16"/>
          <p:cNvSpPr txBox="1"/>
          <p:nvPr/>
        </p:nvSpPr>
        <p:spPr>
          <a:xfrm>
            <a:off x="3071813" y="1357313"/>
            <a:ext cx="717550" cy="8350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x-none" sz="4800">
                <a:latin typeface="Arial" panose="020B0604020202020204" pitchFamily="34" charset="0"/>
                <a:ea typeface="宋体" panose="02010600030101010101" pitchFamily="2" charset="-122"/>
              </a:rPr>
              <a:t> 2</a:t>
            </a:r>
            <a:endParaRPr lang="en-US" altLang="x-none" sz="4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  <p:bldP spid="5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14" descr="2010022308371513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8"/>
          <p:cNvSpPr txBox="1"/>
          <p:nvPr/>
        </p:nvSpPr>
        <p:spPr>
          <a:xfrm>
            <a:off x="1500188" y="1379538"/>
            <a:ext cx="717550" cy="8350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x-none" sz="48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x-none" sz="4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Text Box 16"/>
          <p:cNvSpPr txBox="1"/>
          <p:nvPr/>
        </p:nvSpPr>
        <p:spPr>
          <a:xfrm>
            <a:off x="3071813" y="1357313"/>
            <a:ext cx="717550" cy="83502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en-US" altLang="x-none" sz="4800">
                <a:latin typeface="Arial" panose="020B0604020202020204" pitchFamily="34" charset="0"/>
                <a:ea typeface="宋体" panose="02010600030101010101" pitchFamily="2" charset="-122"/>
              </a:rPr>
              <a:t> 2</a:t>
            </a:r>
            <a:endParaRPr lang="en-US" altLang="x-none" sz="4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9" name="Picture 18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538" y="3429000"/>
            <a:ext cx="1001712" cy="24145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0" name="组合 6149"/>
          <p:cNvGrpSpPr/>
          <p:nvPr/>
        </p:nvGrpSpPr>
        <p:grpSpPr>
          <a:xfrm>
            <a:off x="4702175" y="0"/>
            <a:ext cx="4441825" cy="3273425"/>
            <a:chOff x="0" y="0"/>
            <a:chExt cx="4441909" cy="3273425"/>
          </a:xfrm>
        </p:grpSpPr>
        <p:sp>
          <p:nvSpPr>
            <p:cNvPr id="6151" name="AutoShape 11"/>
            <p:cNvSpPr/>
            <p:nvPr/>
          </p:nvSpPr>
          <p:spPr>
            <a:xfrm>
              <a:off x="0" y="0"/>
              <a:ext cx="4441909" cy="3273425"/>
            </a:xfrm>
            <a:prstGeom prst="cloudCallout">
              <a:avLst>
                <a:gd name="adj1" fmla="val -35954"/>
                <a:gd name="adj2" fmla="val 73713"/>
              </a:avLst>
            </a:prstGeom>
            <a:solidFill>
              <a:srgbClr val="FF6600"/>
            </a:solidFill>
            <a:ln w="9525" cap="flat" cmpd="sng">
              <a:solidFill>
                <a:srgbClr val="FFCC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lvl="0" algn="ctr"/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52" name="Rectangle 3"/>
            <p:cNvSpPr txBox="1"/>
            <p:nvPr/>
          </p:nvSpPr>
          <p:spPr>
            <a:xfrm>
              <a:off x="512773" y="714375"/>
              <a:ext cx="3643381" cy="185737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marL="342900" lvl="0" indent="-342900" eaLnBrk="1" hangingPunct="1">
                <a:spcBef>
                  <a:spcPct val="20000"/>
                </a:spcBef>
              </a:pPr>
              <a:r>
                <a:rPr lang="en-US" altLang="x-none" sz="3600">
                  <a:latin typeface="Calibri" panose="020F0502020204030204" pitchFamily="34" charset="0"/>
                  <a:ea typeface="宋体" panose="02010600030101010101" pitchFamily="2" charset="-122"/>
                </a:rPr>
                <a:t>1</a:t>
              </a:r>
              <a:r>
                <a:rPr lang="zh-CN" altLang="en-US" sz="3600" dirty="0">
                  <a:latin typeface="Calibri" panose="020F0502020204030204" pitchFamily="34" charset="0"/>
                  <a:ea typeface="宋体" panose="02010600030101010101" pitchFamily="2" charset="-122"/>
                </a:rPr>
                <a:t>和</a:t>
              </a:r>
              <a:r>
                <a:rPr lang="en-US" altLang="x-none" sz="3600">
                  <a:latin typeface="Calibri" panose="020F0502020204030204" pitchFamily="34" charset="0"/>
                  <a:ea typeface="宋体" panose="02010600030101010101" pitchFamily="2" charset="-122"/>
                </a:rPr>
                <a:t>2</a:t>
              </a:r>
              <a:r>
                <a:rPr lang="zh-CN" altLang="en-US" sz="3600" dirty="0">
                  <a:latin typeface="Calibri" panose="020F0502020204030204" pitchFamily="34" charset="0"/>
                  <a:ea typeface="宋体" panose="02010600030101010101" pitchFamily="2" charset="-122"/>
                </a:rPr>
                <a:t>，排列位置不同，数的大小就不同。</a:t>
              </a:r>
              <a:endParaRPr lang="zh-CN" altLang="en-US" sz="36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153" name="Rectangle 2"/>
          <p:cNvSpPr txBox="1"/>
          <p:nvPr/>
        </p:nvSpPr>
        <p:spPr>
          <a:xfrm>
            <a:off x="571500" y="2928938"/>
            <a:ext cx="3286125" cy="2143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ctr"/>
            <a:r>
              <a:rPr lang="en-US" altLang="x-none">
                <a:latin typeface="Calibri" panose="020F0502020204030204" pitchFamily="34" charset="0"/>
                <a:ea typeface="宋体" panose="02010600030101010101" pitchFamily="2" charset="-122"/>
              </a:rPr>
              <a:t>    </a:t>
            </a:r>
            <a:r>
              <a:rPr lang="en-US" altLang="x-none" sz="6000">
                <a:latin typeface="Calibri" panose="020F0502020204030204" pitchFamily="34" charset="0"/>
                <a:ea typeface="宋体" panose="02010600030101010101" pitchFamily="2" charset="-122"/>
              </a:rPr>
              <a:t>  1 2</a:t>
            </a:r>
            <a:r>
              <a:rPr lang="zh-CN" altLang="en-US" sz="6000" dirty="0">
                <a:latin typeface="Calibri" panose="020F0502020204030204" pitchFamily="34" charset="0"/>
                <a:ea typeface="宋体" panose="02010600030101010101" pitchFamily="2" charset="-122"/>
              </a:rPr>
              <a:t>         </a:t>
            </a:r>
            <a:endParaRPr lang="en-US" altLang="x-none" sz="600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lvl="0" algn="ctr"/>
            <a:r>
              <a:rPr lang="zh-CN" altLang="en-US" sz="6000" dirty="0"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en-US" altLang="x-none" sz="6000">
                <a:latin typeface="Calibri" panose="020F0502020204030204" pitchFamily="34" charset="0"/>
                <a:ea typeface="宋体" panose="02010600030101010101" pitchFamily="2" charset="-122"/>
              </a:rPr>
              <a:t>2 1</a:t>
            </a:r>
            <a:endParaRPr lang="zh-CN" altLang="en-US" sz="6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6154" name="图片 13" descr="2mr6y3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146550"/>
            <a:ext cx="2041525" cy="199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0" descr="6829642_171355952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0" y="0"/>
            <a:ext cx="9752013" cy="6894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Oval 5"/>
          <p:cNvSpPr/>
          <p:nvPr/>
        </p:nvSpPr>
        <p:spPr>
          <a:xfrm>
            <a:off x="611188" y="476250"/>
            <a:ext cx="1714500" cy="10001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WordArt 4"/>
          <p:cNvSpPr>
            <a:spLocks noTextEdit="1"/>
          </p:cNvSpPr>
          <p:nvPr/>
        </p:nvSpPr>
        <p:spPr>
          <a:xfrm>
            <a:off x="842963" y="742950"/>
            <a:ext cx="123825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第二关</a:t>
            </a:r>
            <a:endParaRPr lang="zh-CN" altLang="en-US" sz="40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3" name="AutoShape 11"/>
          <p:cNvSpPr/>
          <p:nvPr/>
        </p:nvSpPr>
        <p:spPr>
          <a:xfrm>
            <a:off x="4694238" y="185738"/>
            <a:ext cx="4643437" cy="3511550"/>
          </a:xfrm>
          <a:prstGeom prst="cloudCallout">
            <a:avLst>
              <a:gd name="adj1" fmla="val -57454"/>
              <a:gd name="adj2" fmla="val 82685"/>
            </a:avLst>
          </a:prstGeom>
          <a:solidFill>
            <a:srgbClr val="FF66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Rectangle 3"/>
          <p:cNvSpPr txBox="1"/>
          <p:nvPr/>
        </p:nvSpPr>
        <p:spPr>
          <a:xfrm>
            <a:off x="4859655" y="1052830"/>
            <a:ext cx="4108450" cy="199580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用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组成两位数，每一位的数不能一样，能组成几个两位数？</a:t>
            </a:r>
            <a:endParaRPr lang="zh-CN" altLang="en-US" sz="3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2700338" y="4870450"/>
            <a:ext cx="6445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664210" y="3048000"/>
            <a:ext cx="7472680" cy="14325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>
                <a:sym typeface="+mn-ea"/>
              </a:rPr>
              <a:t>        12    13  </a:t>
            </a:r>
            <a:r>
              <a:rPr lang="en-US" altLang="zh-CN">
                <a:sym typeface="+mn-ea"/>
              </a:rPr>
              <a:t>21  23    31  32 </a:t>
            </a:r>
            <a:endParaRPr lang="zh-CN" altLang="en-US"/>
          </a:p>
          <a:p>
            <a:pPr algn="l"/>
            <a:r>
              <a:rPr lang="en-US" altLang="zh-CN">
                <a:sym typeface="+mn-ea"/>
              </a:rPr>
              <a:t>                     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/>
      <p:bldP spid="717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0" descr="6829642_171355952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0" y="0"/>
            <a:ext cx="9752013" cy="6894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Oval 5"/>
          <p:cNvSpPr/>
          <p:nvPr/>
        </p:nvSpPr>
        <p:spPr>
          <a:xfrm>
            <a:off x="611188" y="476250"/>
            <a:ext cx="1714500" cy="10001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WordArt 4"/>
          <p:cNvSpPr>
            <a:spLocks noTextEdit="1"/>
          </p:cNvSpPr>
          <p:nvPr/>
        </p:nvSpPr>
        <p:spPr>
          <a:xfrm>
            <a:off x="842963" y="742950"/>
            <a:ext cx="123825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第二关</a:t>
            </a:r>
            <a:endParaRPr lang="zh-CN" altLang="en-US" sz="40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3" name="AutoShape 11"/>
          <p:cNvSpPr/>
          <p:nvPr/>
        </p:nvSpPr>
        <p:spPr>
          <a:xfrm>
            <a:off x="4694238" y="185738"/>
            <a:ext cx="4643437" cy="3511550"/>
          </a:xfrm>
          <a:prstGeom prst="cloudCallout">
            <a:avLst>
              <a:gd name="adj1" fmla="val -57454"/>
              <a:gd name="adj2" fmla="val 82685"/>
            </a:avLst>
          </a:prstGeom>
          <a:solidFill>
            <a:srgbClr val="FF66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Rectangle 3"/>
          <p:cNvSpPr txBox="1"/>
          <p:nvPr/>
        </p:nvSpPr>
        <p:spPr>
          <a:xfrm>
            <a:off x="4859338" y="1052513"/>
            <a:ext cx="4108450" cy="17287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用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组成两位数，固定十位的方法</a:t>
            </a:r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2700338" y="4870450"/>
            <a:ext cx="6445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540" y="3352165"/>
            <a:ext cx="899541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②</a:t>
            </a:r>
            <a:r>
              <a:rPr lang="zh-CN" altLang="en-US">
                <a:sym typeface="+mn-ea"/>
              </a:rPr>
              <a:t>固定十位法：</a:t>
            </a:r>
            <a:r>
              <a:rPr lang="en-US" altLang="zh-CN">
                <a:sym typeface="+mn-ea"/>
              </a:rPr>
              <a:t>12    13   21    23   31   32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/>
      <p:bldP spid="7176" grpId="0" bldLvl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10" descr="6829642_171355952000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0" y="0"/>
            <a:ext cx="9752013" cy="6894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Oval 5"/>
          <p:cNvSpPr/>
          <p:nvPr/>
        </p:nvSpPr>
        <p:spPr>
          <a:xfrm>
            <a:off x="611188" y="476250"/>
            <a:ext cx="1714500" cy="1000125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lvl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WordArt 4"/>
          <p:cNvSpPr>
            <a:spLocks noTextEdit="1"/>
          </p:cNvSpPr>
          <p:nvPr/>
        </p:nvSpPr>
        <p:spPr>
          <a:xfrm>
            <a:off x="842963" y="742950"/>
            <a:ext cx="1238250" cy="533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第二关</a:t>
            </a:r>
            <a:endParaRPr lang="zh-CN" altLang="en-US" sz="40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3" name="AutoShape 11"/>
          <p:cNvSpPr/>
          <p:nvPr/>
        </p:nvSpPr>
        <p:spPr>
          <a:xfrm>
            <a:off x="4694238" y="185738"/>
            <a:ext cx="4643437" cy="3511550"/>
          </a:xfrm>
          <a:prstGeom prst="cloudCallout">
            <a:avLst>
              <a:gd name="adj1" fmla="val -57454"/>
              <a:gd name="adj2" fmla="val 82685"/>
            </a:avLst>
          </a:prstGeom>
          <a:solidFill>
            <a:srgbClr val="FF66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/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Rectangle 3"/>
          <p:cNvSpPr txBox="1"/>
          <p:nvPr/>
        </p:nvSpPr>
        <p:spPr>
          <a:xfrm>
            <a:off x="4859338" y="1052513"/>
            <a:ext cx="4108450" cy="17287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1" hangingPunct="1">
              <a:spcBef>
                <a:spcPct val="2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用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2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组成两位数，固定个位法？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2700338" y="4870450"/>
            <a:ext cx="644525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6540" y="3352165"/>
            <a:ext cx="8995410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③</a:t>
            </a:r>
            <a:r>
              <a:rPr lang="zh-CN" altLang="en-US">
                <a:sym typeface="+mn-ea"/>
              </a:rPr>
              <a:t>固定个位法：</a:t>
            </a:r>
            <a:r>
              <a:rPr lang="en-US" altLang="zh-CN">
                <a:sym typeface="+mn-ea"/>
              </a:rPr>
              <a:t>21    31   12    32   13   23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/>
      <p:bldP spid="7176" grpId="0" bldLvl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468313" y="1730375"/>
            <a:ext cx="80645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    用</a:t>
            </a:r>
            <a:r>
              <a:rPr lang="en-US" altLang="x-none" sz="30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x-none" sz="3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x-none" sz="30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000" dirty="0">
                <a:latin typeface="Arial" panose="020B0604020202020204" pitchFamily="34" charset="0"/>
                <a:ea typeface="宋体" panose="02010600030101010101" pitchFamily="2" charset="-122"/>
              </a:rPr>
              <a:t>组成两位数，每个两位数的十位数和个位数不能一样，能组成几个两位数？</a:t>
            </a:r>
            <a:endParaRPr lang="zh-CN" altLang="en-US" sz="3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</p:spPr>
        <p:txBody>
          <a:bodyPr vert="horz" wrap="square" anchor="ctr"/>
          <a:p>
            <a:pPr lvl="0" eaLnBrk="1" hangingPunct="1"/>
            <a:r>
              <a:rPr lang="zh-CN" altLang="en-US" sz="4000" b="1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</a:rPr>
              <a:t>一、审读题意，交流理解</a:t>
            </a:r>
            <a:endParaRPr lang="zh-CN" altLang="en-US" sz="4000" b="1"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</a:endParaRPr>
          </a:p>
        </p:txBody>
      </p:sp>
      <p:sp>
        <p:nvSpPr>
          <p:cNvPr id="8196" name="Rectangle 3"/>
          <p:cNvSpPr/>
          <p:nvPr/>
        </p:nvSpPr>
        <p:spPr>
          <a:xfrm>
            <a:off x="455613" y="4148138"/>
            <a:ext cx="7929562" cy="4572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问题：谁能完整地说一说这道题的意思？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椭圆 10"/>
          <p:cNvSpPr/>
          <p:nvPr/>
        </p:nvSpPr>
        <p:spPr>
          <a:xfrm>
            <a:off x="3100388" y="1782763"/>
            <a:ext cx="1944687" cy="5762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椭圆 13"/>
          <p:cNvSpPr/>
          <p:nvPr/>
        </p:nvSpPr>
        <p:spPr>
          <a:xfrm>
            <a:off x="2493963" y="2359025"/>
            <a:ext cx="1549400" cy="576263"/>
          </a:xfrm>
          <a:prstGeom prst="ellipse">
            <a:avLst/>
          </a:prstGeom>
          <a:noFill/>
          <a:ln w="28575" cap="flat" cmpd="sng">
            <a:solidFill>
              <a:srgbClr val="0066FF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椭圆 15"/>
          <p:cNvSpPr/>
          <p:nvPr/>
        </p:nvSpPr>
        <p:spPr>
          <a:xfrm>
            <a:off x="4319588" y="2366963"/>
            <a:ext cx="1931987" cy="576262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占位符 36865"/>
          <p:cNvSpPr>
            <a:spLocks noGrp="1"/>
          </p:cNvSpPr>
          <p:nvPr>
            <p:ph type="body" idx="1"/>
          </p:nvPr>
        </p:nvSpPr>
        <p:spPr>
          <a:xfrm>
            <a:off x="611188" y="2349500"/>
            <a:ext cx="8208962" cy="2016125"/>
          </a:xfrm>
        </p:spPr>
        <p:txBody>
          <a:bodyPr/>
          <a:p>
            <a:r>
              <a:rPr lang="zh-CN" altLang="en-US"/>
              <a:t>①交换位置法：</a:t>
            </a:r>
            <a:r>
              <a:rPr lang="en-US" altLang="zh-CN"/>
              <a:t>13    31   23    32   12   21</a:t>
            </a:r>
            <a:endParaRPr lang="en-US" altLang="zh-CN"/>
          </a:p>
          <a:p>
            <a:r>
              <a:rPr lang="en-US" altLang="zh-CN"/>
              <a:t>②</a:t>
            </a:r>
            <a:r>
              <a:rPr lang="zh-CN" altLang="en-US"/>
              <a:t>固定十位法：</a:t>
            </a:r>
            <a:r>
              <a:rPr lang="en-US" altLang="zh-CN"/>
              <a:t>12    13   21    23   31   32</a:t>
            </a:r>
            <a:endParaRPr lang="en-US" altLang="zh-CN"/>
          </a:p>
          <a:p>
            <a:r>
              <a:rPr lang="en-US" altLang="zh-CN"/>
              <a:t>③</a:t>
            </a:r>
            <a:r>
              <a:rPr lang="zh-CN" altLang="en-US"/>
              <a:t>固定个位法：</a:t>
            </a:r>
            <a:r>
              <a:rPr lang="en-US" altLang="zh-CN"/>
              <a:t>21    31   12    32   13   23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>在屏幕上显示</PresentationFormat>
  <Paragraphs>193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华文新魏</vt:lpstr>
      <vt:lpstr>楷体_GB2312</vt:lpstr>
      <vt:lpstr>楷体</vt:lpstr>
      <vt:lpstr>微软雅黑</vt:lpstr>
      <vt:lpstr>华文隶书</vt:lpstr>
      <vt:lpstr>Times New Roman</vt:lpstr>
      <vt:lpstr>隶书</vt:lpstr>
      <vt:lpstr>Arial Unicode MS</vt:lpstr>
      <vt:lpstr>新宋体</vt:lpstr>
      <vt:lpstr>Office 主题</vt:lpstr>
      <vt:lpstr>新人教版二年级上册第八单元     数学广角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一、审读题意，交流理解</vt:lpstr>
      <vt:lpstr>PowerPoint 演示文稿</vt:lpstr>
      <vt:lpstr>二、尝试中体会，领悟方法</vt:lpstr>
      <vt:lpstr>小结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合影留恋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数学广角</dc:title>
  <dc:creator>Administrator</dc:creator>
  <cp:lastModifiedBy>wwj</cp:lastModifiedBy>
  <cp:revision>178</cp:revision>
  <dcterms:created xsi:type="dcterms:W3CDTF">2004-12-13T07:18:00Z</dcterms:created>
  <dcterms:modified xsi:type="dcterms:W3CDTF">2016-12-19T05:43:09Z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