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42" y="-96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0B4FE-03F2-4D10-8DCD-1348447E619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8D8A-D7F9-4E87-BBD5-37C8D0E2AD5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F7F76-7C7F-4F25-BB12-B52702CB5BA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60293-E6A4-4997-9D4D-EAAAAA6DC85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A716B-6E35-44DF-A1C8-4E49037C00E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882B6-0964-45A9-981D-69C93C883DA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75250-E8AE-4092-B939-54CF1ECB6F0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5E8E8-E0F7-4E22-A0EC-06C019C299B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B770B-3DC0-4705-B6F1-93C9308D68E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6B0C4-E341-41F4-A50A-9B756B2C6E1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F8546-6A49-4FCD-992A-F8496AE9145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3C088-2558-48BC-B8F3-8099FA5A6B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8260F-B047-4B47-9644-E7B6AD92A22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17C6B10-7F07-421D-897C-DD7957B9A25B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0716" y="5260670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学一学</a:t>
            </a:r>
            <a:endParaRPr lang="zh-CN" altLang="en-US" sz="32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8960" y="1521460"/>
            <a:ext cx="7932420" cy="3815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u="wavy" dirty="0" smtClean="0">
                <a:solidFill>
                  <a:srgbClr val="FF0000"/>
                </a:solidFill>
              </a:rPr>
              <a:t>考</a:t>
            </a:r>
            <a:r>
              <a:rPr lang="zh-CN" altLang="en-US" sz="2800" b="1" u="wavy" dirty="0">
                <a:solidFill>
                  <a:srgbClr val="FF0000"/>
                </a:solidFill>
              </a:rPr>
              <a:t>前读一读</a:t>
            </a:r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2400" dirty="0"/>
              <a:t>①竖式格式</a:t>
            </a:r>
            <a:r>
              <a:rPr lang="en-US" sz="2400" dirty="0"/>
              <a:t>(</a:t>
            </a:r>
            <a:r>
              <a:rPr lang="zh-CN" altLang="en-US" sz="2400" dirty="0"/>
              <a:t>尺子</a:t>
            </a:r>
            <a:r>
              <a:rPr lang="en-US" sz="2400" dirty="0"/>
              <a:t>)</a:t>
            </a:r>
            <a:r>
              <a:rPr lang="zh-CN" altLang="en-US" sz="2400" dirty="0"/>
              <a:t>②进位</a:t>
            </a:r>
            <a:r>
              <a:rPr lang="en-US" sz="2400" dirty="0"/>
              <a:t>1</a:t>
            </a:r>
            <a:r>
              <a:rPr lang="zh-CN" altLang="en-US" sz="2400" dirty="0"/>
              <a:t>和退位③看准符号</a:t>
            </a:r>
            <a:endParaRPr lang="zh-CN" altLang="en-US" sz="2400" dirty="0"/>
          </a:p>
          <a:p>
            <a:r>
              <a:rPr lang="zh-CN" altLang="en-US" sz="2400" dirty="0"/>
              <a:t>④横式得数⑤注意验算，看标什么的一定验算</a:t>
            </a:r>
            <a:endParaRPr lang="zh-CN" altLang="en-US" sz="2400" dirty="0"/>
          </a:p>
          <a:p>
            <a:r>
              <a:rPr lang="zh-CN" altLang="en-US" sz="2400" dirty="0"/>
              <a:t>⑥估算时注意十位数要估算到个位、百位数要估算到十位。</a:t>
            </a:r>
            <a:endParaRPr lang="zh-CN" altLang="en-US" sz="2800" dirty="0"/>
          </a:p>
          <a:p>
            <a:r>
              <a:rPr lang="zh-CN" altLang="en-US" sz="2800" b="1" dirty="0">
                <a:solidFill>
                  <a:srgbClr val="FF0000"/>
                </a:solidFill>
              </a:rPr>
              <a:t>复习内容：</a:t>
            </a:r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2400" dirty="0"/>
              <a:t>两位数进位加法、三位数连续进位加法、三位数退位减法、中间含有的零的退位减法、中间和末尾同时</a:t>
            </a:r>
            <a:r>
              <a:rPr lang="zh-CN" altLang="en-US" sz="2400" dirty="0" smtClean="0"/>
              <a:t>有                 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</a:t>
            </a:r>
            <a:r>
              <a:rPr lang="zh-CN" altLang="en-US" sz="2400" dirty="0" smtClean="0"/>
              <a:t>零</a:t>
            </a:r>
            <a:r>
              <a:rPr lang="zh-CN" altLang="en-US" sz="2400" dirty="0"/>
              <a:t>的连续退位减法、加减法的验算</a:t>
            </a:r>
            <a:r>
              <a:rPr lang="en-US" sz="2400" dirty="0"/>
              <a:t>(</a:t>
            </a:r>
            <a:r>
              <a:rPr lang="zh-CN" altLang="en-US" sz="2400" dirty="0"/>
              <a:t>逆</a:t>
            </a:r>
            <a:r>
              <a:rPr lang="zh-CN" altLang="en-US" sz="2400" dirty="0" smtClean="0"/>
              <a:t>运   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</a:t>
            </a:r>
            <a:r>
              <a:rPr lang="zh-CN" altLang="en-US" sz="2400" dirty="0" smtClean="0"/>
              <a:t>算</a:t>
            </a:r>
            <a:r>
              <a:rPr lang="zh-CN" altLang="en-US" sz="2400" dirty="0"/>
              <a:t>法、十叉加乘验算法</a:t>
            </a:r>
            <a:r>
              <a:rPr lang="en-US" sz="2400" dirty="0"/>
              <a:t>)</a:t>
            </a:r>
            <a:r>
              <a:rPr lang="zh-CN" altLang="en-US" sz="2400" dirty="0"/>
              <a:t>、估</a:t>
            </a:r>
            <a:r>
              <a:rPr lang="zh-CN" altLang="en-US" sz="2400" dirty="0" smtClean="0"/>
              <a:t>算。</a:t>
            </a:r>
            <a:endParaRPr lang="zh-CN" altLang="en-US" sz="2800" dirty="0"/>
          </a:p>
          <a:p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494131" y="772457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第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</a:rPr>
              <a:t>单元</a:t>
            </a:r>
            <a:r>
              <a:rPr lang="en-US" sz="3200" b="1" dirty="0">
                <a:solidFill>
                  <a:srgbClr val="FF0000"/>
                </a:solidFill>
              </a:rPr>
              <a:t>     </a:t>
            </a:r>
            <a:r>
              <a:rPr lang="zh-CN" altLang="en-US" sz="3200" b="1" dirty="0">
                <a:solidFill>
                  <a:srgbClr val="FF0000"/>
                </a:solidFill>
              </a:rPr>
              <a:t>万以内的加法和减法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9126" y="1362053"/>
            <a:ext cx="8358246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四、加减法的关系</a:t>
            </a:r>
            <a:endParaRPr lang="zh-CN" altLang="en-US" sz="2400" dirty="0"/>
          </a:p>
          <a:p>
            <a:r>
              <a:rPr lang="zh-CN" altLang="en-US" sz="2000" dirty="0"/>
              <a:t>加法各部分间的关系是：</a:t>
            </a:r>
            <a:endParaRPr lang="zh-CN" altLang="en-US" sz="2000" dirty="0"/>
          </a:p>
          <a:p>
            <a:r>
              <a:rPr lang="zh-CN" altLang="en-US" sz="2000" dirty="0"/>
              <a:t>和 </a:t>
            </a:r>
            <a:r>
              <a:rPr lang="en-US" sz="2000" dirty="0"/>
              <a:t>= </a:t>
            </a:r>
            <a:r>
              <a:rPr lang="zh-CN" altLang="en-US" sz="2000" dirty="0"/>
              <a:t>加数十加数，</a:t>
            </a:r>
            <a:r>
              <a:rPr lang="en-US" sz="2000" dirty="0"/>
              <a:t>  </a:t>
            </a:r>
            <a:r>
              <a:rPr lang="zh-CN" altLang="en-US" sz="2000" dirty="0"/>
              <a:t>一个加数 </a:t>
            </a:r>
            <a:r>
              <a:rPr lang="en-US" sz="2000" dirty="0"/>
              <a:t>= </a:t>
            </a:r>
            <a:r>
              <a:rPr lang="zh-CN" altLang="en-US" sz="2000" dirty="0"/>
              <a:t>和－另一个加数</a:t>
            </a:r>
            <a:endParaRPr lang="zh-CN" altLang="en-US" sz="2000" dirty="0"/>
          </a:p>
          <a:p>
            <a:r>
              <a:rPr lang="zh-CN" altLang="en-US" sz="2000" dirty="0"/>
              <a:t>减法各部分间的关系是：</a:t>
            </a:r>
            <a:endParaRPr lang="zh-CN" altLang="en-US" sz="2000" dirty="0"/>
          </a:p>
          <a:p>
            <a:r>
              <a:rPr lang="zh-CN" altLang="en-US" sz="2000" dirty="0"/>
              <a:t>差 </a:t>
            </a:r>
            <a:r>
              <a:rPr lang="en-US" sz="2000" dirty="0"/>
              <a:t>= </a:t>
            </a:r>
            <a:r>
              <a:rPr lang="zh-CN" altLang="en-US" sz="2000" dirty="0"/>
              <a:t>被减数－减数，减数 </a:t>
            </a:r>
            <a:r>
              <a:rPr lang="en-US" sz="2000" dirty="0"/>
              <a:t>= </a:t>
            </a:r>
            <a:r>
              <a:rPr lang="zh-CN" altLang="en-US" sz="2000" dirty="0"/>
              <a:t>被减数－差，被减数 </a:t>
            </a:r>
            <a:r>
              <a:rPr lang="en-US" sz="2000" dirty="0"/>
              <a:t>= </a:t>
            </a:r>
            <a:r>
              <a:rPr lang="zh-CN" altLang="en-US" sz="2000" dirty="0"/>
              <a:t>减数</a:t>
            </a:r>
            <a:r>
              <a:rPr lang="en-US" sz="2000" dirty="0"/>
              <a:t>+</a:t>
            </a:r>
            <a:r>
              <a:rPr lang="zh-CN" altLang="en-US" sz="2000" dirty="0"/>
              <a:t>差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zh-CN" altLang="en-US" sz="2400" dirty="0"/>
              <a:t>加数</a:t>
            </a:r>
            <a:r>
              <a:rPr lang="en-US" sz="2400" dirty="0"/>
              <a:t>+</a:t>
            </a:r>
            <a:r>
              <a:rPr lang="zh-CN" altLang="en-US" sz="2400" dirty="0"/>
              <a:t>加数</a:t>
            </a:r>
            <a:r>
              <a:rPr lang="en-US" sz="2400" dirty="0"/>
              <a:t>=</a:t>
            </a:r>
            <a:r>
              <a:rPr lang="zh-CN" altLang="en-US" sz="2400" dirty="0"/>
              <a:t>和</a:t>
            </a:r>
            <a:r>
              <a:rPr lang="en-US" sz="2400" dirty="0"/>
              <a:t>                                    </a:t>
            </a:r>
            <a:r>
              <a:rPr lang="zh-CN" altLang="en-US" sz="2400" dirty="0"/>
              <a:t>被减数</a:t>
            </a:r>
            <a:r>
              <a:rPr lang="en-US" altLang="zh-CN" sz="2400" dirty="0"/>
              <a:t>—</a:t>
            </a:r>
            <a:r>
              <a:rPr lang="zh-CN" altLang="en-US" sz="2400" dirty="0"/>
              <a:t>减数</a:t>
            </a:r>
            <a:r>
              <a:rPr lang="en-US" sz="2400" dirty="0"/>
              <a:t>=</a:t>
            </a:r>
            <a:r>
              <a:rPr lang="zh-CN" altLang="en-US" sz="2400" dirty="0"/>
              <a:t>差</a:t>
            </a:r>
            <a:endParaRPr lang="zh-CN" altLang="en-US" sz="2400" dirty="0"/>
          </a:p>
          <a:p>
            <a:r>
              <a:rPr lang="en-US" sz="2400" dirty="0"/>
              <a:t>21 + 17 = 38                                     38 </a:t>
            </a:r>
            <a:r>
              <a:rPr lang="en-US" altLang="zh-CN" sz="2400" dirty="0"/>
              <a:t>—</a:t>
            </a:r>
            <a:r>
              <a:rPr lang="en-US" sz="2400" dirty="0"/>
              <a:t> 21 =17</a:t>
            </a:r>
            <a:endParaRPr lang="zh-CN" altLang="en-US" sz="2400" dirty="0"/>
          </a:p>
          <a:p>
            <a:r>
              <a:rPr lang="en-US" sz="2400" dirty="0"/>
              <a:t>17 + 21=38                                      </a:t>
            </a:r>
            <a:r>
              <a:rPr lang="en-US" sz="2400" dirty="0" smtClean="0"/>
              <a:t> 38</a:t>
            </a:r>
            <a:r>
              <a:rPr lang="en-US" altLang="zh-CN" sz="2400" dirty="0"/>
              <a:t>—</a:t>
            </a:r>
            <a:r>
              <a:rPr lang="en-US" sz="2400" dirty="0"/>
              <a:t> 17  =</a:t>
            </a:r>
            <a:r>
              <a:rPr lang="en-US" sz="2400" dirty="0" smtClean="0"/>
              <a:t>21</a:t>
            </a:r>
            <a:endParaRPr lang="en-US" sz="2400" dirty="0" smtClean="0"/>
          </a:p>
          <a:p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                     </a:t>
            </a:r>
            <a:r>
              <a:rPr lang="zh-CN" altLang="en-US" sz="2400" dirty="0" smtClean="0"/>
              <a:t>减</a:t>
            </a:r>
            <a:r>
              <a:rPr lang="zh-CN" altLang="en-US" sz="2400" dirty="0"/>
              <a:t>法是加法的逆运算</a:t>
            </a:r>
            <a:endParaRPr lang="zh-CN" altLang="en-US" sz="2400" dirty="0"/>
          </a:p>
          <a:p>
            <a:endParaRPr lang="zh-CN" altLang="en-US" sz="2400" dirty="0"/>
          </a:p>
        </p:txBody>
      </p:sp>
      <p:sp>
        <p:nvSpPr>
          <p:cNvPr id="3" name="左大括号 2"/>
          <p:cNvSpPr/>
          <p:nvPr/>
        </p:nvSpPr>
        <p:spPr>
          <a:xfrm rot="16200000">
            <a:off x="3859522" y="3148003"/>
            <a:ext cx="500066" cy="364333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左大括号 3"/>
          <p:cNvSpPr/>
          <p:nvPr/>
        </p:nvSpPr>
        <p:spPr>
          <a:xfrm rot="16200000">
            <a:off x="1162738" y="4558903"/>
            <a:ext cx="535785" cy="714380"/>
          </a:xfrm>
          <a:prstGeom prst="leftBrace">
            <a:avLst>
              <a:gd name="adj1" fmla="val 8333"/>
              <a:gd name="adj2" fmla="val 5133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左大括号 4"/>
          <p:cNvSpPr/>
          <p:nvPr/>
        </p:nvSpPr>
        <p:spPr>
          <a:xfrm rot="16200000">
            <a:off x="6734902" y="4630342"/>
            <a:ext cx="535785" cy="714380"/>
          </a:xfrm>
          <a:prstGeom prst="leftBrace">
            <a:avLst>
              <a:gd name="adj1" fmla="val 8333"/>
              <a:gd name="adj2" fmla="val 5133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左大括号 5"/>
          <p:cNvSpPr/>
          <p:nvPr/>
        </p:nvSpPr>
        <p:spPr>
          <a:xfrm rot="16200000">
            <a:off x="3859522" y="2719375"/>
            <a:ext cx="714380" cy="557216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463" y="644503"/>
            <a:ext cx="8429684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</a:t>
            </a:r>
            <a:r>
              <a:rPr lang="zh-CN" altLang="en-US" sz="2000" dirty="0"/>
              <a:t>、看谁填得又对又快！ </a:t>
            </a:r>
            <a:endParaRPr lang="zh-CN" altLang="en-US" sz="2000" dirty="0"/>
          </a:p>
          <a:p>
            <a:r>
              <a:rPr lang="en-US" sz="2000" dirty="0"/>
              <a:t>237</a:t>
            </a:r>
            <a:r>
              <a:rPr lang="zh-CN" altLang="en-US" sz="2000" dirty="0"/>
              <a:t>＋</a:t>
            </a:r>
            <a:r>
              <a:rPr lang="en-US" sz="2000" dirty="0"/>
              <a:t>69</a:t>
            </a:r>
            <a:r>
              <a:rPr lang="zh-CN" altLang="en-US" sz="2000" dirty="0"/>
              <a:t>＝</a:t>
            </a:r>
            <a:r>
              <a:rPr lang="en-US" sz="2000" dirty="0"/>
              <a:t>306</a:t>
            </a:r>
            <a:r>
              <a:rPr lang="zh-CN" altLang="en-US" sz="2000" dirty="0"/>
              <a:t>　　　　　</a:t>
            </a:r>
            <a:r>
              <a:rPr lang="en-US" sz="2000" dirty="0"/>
              <a:t>502</a:t>
            </a:r>
            <a:r>
              <a:rPr lang="zh-CN" altLang="en-US" sz="2000" dirty="0"/>
              <a:t>－</a:t>
            </a:r>
            <a:r>
              <a:rPr lang="en-US" sz="2000" dirty="0"/>
              <a:t>387</a:t>
            </a:r>
            <a:r>
              <a:rPr lang="zh-CN" altLang="en-US" sz="2000" dirty="0"/>
              <a:t>＝</a:t>
            </a:r>
            <a:r>
              <a:rPr lang="en-US" sz="2000" dirty="0"/>
              <a:t>115</a:t>
            </a:r>
            <a:endParaRPr lang="zh-CN" altLang="en-US" sz="2000" dirty="0"/>
          </a:p>
          <a:p>
            <a:r>
              <a:rPr lang="en-US" sz="2000" dirty="0"/>
              <a:t>306</a:t>
            </a:r>
            <a:r>
              <a:rPr lang="zh-CN" altLang="en-US" sz="2000" dirty="0"/>
              <a:t>－□＝</a:t>
            </a:r>
            <a:r>
              <a:rPr lang="en-US" sz="2000" dirty="0"/>
              <a:t>237</a:t>
            </a:r>
            <a:r>
              <a:rPr lang="zh-CN" altLang="en-US" sz="2000" dirty="0"/>
              <a:t>　　　　　</a:t>
            </a:r>
            <a:r>
              <a:rPr lang="en-US" sz="2000" dirty="0"/>
              <a:t>387</a:t>
            </a:r>
            <a:r>
              <a:rPr lang="zh-CN" altLang="en-US" sz="2000" dirty="0"/>
              <a:t>＋□＝</a:t>
            </a:r>
            <a:r>
              <a:rPr lang="en-US" sz="2000" dirty="0"/>
              <a:t>502</a:t>
            </a:r>
            <a:endParaRPr lang="zh-CN" altLang="en-US" sz="2000" dirty="0"/>
          </a:p>
          <a:p>
            <a:r>
              <a:rPr lang="zh-CN" altLang="en-US" sz="2000" dirty="0"/>
              <a:t>□－</a:t>
            </a:r>
            <a:r>
              <a:rPr lang="en-US" sz="2000" dirty="0"/>
              <a:t>237</a:t>
            </a:r>
            <a:r>
              <a:rPr lang="zh-CN" altLang="en-US" sz="2000" dirty="0"/>
              <a:t>＝</a:t>
            </a:r>
            <a:r>
              <a:rPr lang="en-US" sz="2000" dirty="0"/>
              <a:t>69</a:t>
            </a:r>
            <a:r>
              <a:rPr lang="zh-CN" altLang="en-US" sz="2000" dirty="0"/>
              <a:t>　　　 　　□－</a:t>
            </a:r>
            <a:r>
              <a:rPr lang="en-US" sz="2000" dirty="0"/>
              <a:t>115</a:t>
            </a:r>
            <a:r>
              <a:rPr lang="zh-CN" altLang="en-US" sz="2000" dirty="0"/>
              <a:t>＝</a:t>
            </a:r>
            <a:r>
              <a:rPr lang="en-US" sz="2000" dirty="0"/>
              <a:t>387</a:t>
            </a:r>
            <a:endParaRPr lang="zh-CN" altLang="en-US" sz="2000" dirty="0"/>
          </a:p>
          <a:p>
            <a:r>
              <a:rPr lang="en-US" sz="2000" dirty="0"/>
              <a:t>2</a:t>
            </a:r>
            <a:r>
              <a:rPr lang="zh-CN" altLang="en-US" sz="2000" dirty="0"/>
              <a:t>、用</a:t>
            </a:r>
            <a:r>
              <a:rPr lang="en-US" sz="2000" dirty="0"/>
              <a:t>355</a:t>
            </a:r>
            <a:r>
              <a:rPr lang="zh-CN" altLang="en-US" sz="2000" dirty="0"/>
              <a:t>、</a:t>
            </a:r>
            <a:r>
              <a:rPr lang="en-US" sz="2000" dirty="0"/>
              <a:t>356</a:t>
            </a:r>
            <a:r>
              <a:rPr lang="zh-CN" altLang="en-US" sz="2000" dirty="0"/>
              <a:t>、</a:t>
            </a:r>
            <a:r>
              <a:rPr lang="en-US" sz="2000" dirty="0"/>
              <a:t>357</a:t>
            </a:r>
            <a:r>
              <a:rPr lang="zh-CN" altLang="en-US" sz="2000" dirty="0"/>
              <a:t>、</a:t>
            </a:r>
            <a:r>
              <a:rPr lang="en-US" sz="2000" dirty="0"/>
              <a:t>358</a:t>
            </a:r>
            <a:r>
              <a:rPr lang="zh-CN" altLang="en-US" sz="2000" dirty="0"/>
              <a:t>这四个数，每个只能用一次，</a:t>
            </a:r>
            <a:endParaRPr lang="zh-CN" altLang="en-US" sz="2000" dirty="0"/>
          </a:p>
          <a:p>
            <a:r>
              <a:rPr lang="zh-CN" altLang="en-US" sz="2000" dirty="0"/>
              <a:t>编一道混合运算，看你能编多少就写多少，</a:t>
            </a:r>
            <a:endParaRPr lang="zh-CN" altLang="en-US" sz="2000" dirty="0"/>
          </a:p>
          <a:p>
            <a:r>
              <a:rPr lang="en-US" sz="2000" dirty="0"/>
              <a:t>  </a:t>
            </a:r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-</a:t>
            </a:r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+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r>
              <a:rPr lang="en-US" sz="2000" dirty="0"/>
              <a:t>=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-</a:t>
            </a:r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+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r>
              <a:rPr lang="en-US" sz="2000" dirty="0"/>
              <a:t>=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-</a:t>
            </a:r>
            <a:r>
              <a:rPr lang="zh-CN" altLang="en-US" sz="2000" dirty="0"/>
              <a:t>（</a:t>
            </a:r>
            <a:r>
              <a:rPr lang="en-US" sz="2000" dirty="0"/>
              <a:t>    </a:t>
            </a:r>
            <a:r>
              <a:rPr lang="zh-CN" altLang="en-US" sz="2000" dirty="0"/>
              <a:t>）</a:t>
            </a:r>
            <a:r>
              <a:rPr lang="en-US" sz="2000" dirty="0"/>
              <a:t>+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r>
              <a:rPr lang="en-US" sz="2000" dirty="0"/>
              <a:t>=</a:t>
            </a:r>
            <a:r>
              <a:rPr lang="zh-CN" altLang="en-US" sz="2000" dirty="0"/>
              <a:t>（</a:t>
            </a:r>
            <a:r>
              <a:rPr lang="en-US" sz="2000" dirty="0"/>
              <a:t>     </a:t>
            </a:r>
            <a:r>
              <a:rPr lang="zh-CN" altLang="en-US" sz="2000" dirty="0"/>
              <a:t>）</a:t>
            </a:r>
            <a:endParaRPr lang="zh-CN" altLang="en-US" sz="2000" dirty="0"/>
          </a:p>
          <a:p>
            <a:r>
              <a:rPr lang="en-US" sz="2000" dirty="0"/>
              <a:t> </a:t>
            </a:r>
            <a:endParaRPr lang="zh-CN" altLang="en-US" sz="2000" dirty="0"/>
          </a:p>
          <a:p>
            <a:br>
              <a:rPr lang="zh-CN" sz="2000" dirty="0" smtClean="0"/>
            </a:br>
            <a:r>
              <a:rPr lang="en-US" sz="2000" b="1" dirty="0"/>
              <a:t>3</a:t>
            </a:r>
            <a:r>
              <a:rPr lang="zh-CN" altLang="en-US" sz="2000" b="1" dirty="0"/>
              <a:t>、</a:t>
            </a:r>
            <a:r>
              <a:rPr lang="en-US" sz="2000" b="1" dirty="0"/>
              <a:t>  </a:t>
            </a:r>
            <a:r>
              <a:rPr lang="zh-CN" altLang="en-US" sz="2000" dirty="0"/>
              <a:t>求</a:t>
            </a:r>
            <a:r>
              <a:rPr lang="en-US" sz="2000" dirty="0"/>
              <a:t>       +15=40</a:t>
            </a:r>
            <a:r>
              <a:rPr lang="zh-CN" altLang="en-US" sz="2000" dirty="0"/>
              <a:t>中的未知数</a:t>
            </a:r>
            <a:r>
              <a:rPr lang="en-US" sz="2000" dirty="0"/>
              <a:t>       =</a:t>
            </a:r>
            <a:r>
              <a:rPr lang="zh-CN" altLang="en-US" sz="2000" dirty="0"/>
              <a:t>（</a:t>
            </a:r>
            <a:r>
              <a:rPr lang="en-US" sz="2000" dirty="0"/>
              <a:t>   </a:t>
            </a:r>
            <a:r>
              <a:rPr lang="zh-CN" altLang="en-US" sz="2000" dirty="0"/>
              <a:t>）</a:t>
            </a:r>
            <a:endParaRPr lang="zh-CN" altLang="en-US" sz="2000" dirty="0"/>
          </a:p>
          <a:p>
            <a:r>
              <a:rPr lang="en-US" sz="2000" dirty="0"/>
              <a:t> </a:t>
            </a:r>
            <a:endParaRPr lang="zh-CN" altLang="en-US" sz="2000" dirty="0"/>
          </a:p>
          <a:p>
            <a:r>
              <a:rPr lang="en-US" sz="2000" dirty="0"/>
              <a:t> </a:t>
            </a:r>
            <a:endParaRPr lang="zh-CN" altLang="en-US" sz="2000" dirty="0"/>
          </a:p>
          <a:p>
            <a:br>
              <a:rPr lang="zh-CN" sz="2000" dirty="0" smtClean="0"/>
            </a:br>
            <a:r>
              <a:rPr lang="en-US" sz="2000" b="1" dirty="0"/>
              <a:t>4</a:t>
            </a:r>
            <a:r>
              <a:rPr lang="zh-CN" altLang="en-US" sz="2000" b="1" dirty="0"/>
              <a:t>、</a:t>
            </a:r>
            <a:r>
              <a:rPr lang="zh-CN" altLang="en-US" sz="2000" dirty="0"/>
              <a:t> （</a:t>
            </a:r>
            <a:r>
              <a:rPr lang="en-US" sz="2000" dirty="0"/>
              <a:t>1</a:t>
            </a:r>
            <a:r>
              <a:rPr lang="zh-CN" altLang="en-US" sz="2000" dirty="0"/>
              <a:t>）</a:t>
            </a:r>
            <a:r>
              <a:rPr lang="en-US" sz="2000" dirty="0"/>
              <a:t>       +38=51    (2)  45+     =62</a:t>
            </a:r>
            <a:endParaRPr lang="zh-CN" altLang="en-US" sz="2000" dirty="0"/>
          </a:p>
          <a:p>
            <a:endParaRPr lang="zh-CN" altLang="en-US" sz="2000" dirty="0"/>
          </a:p>
        </p:txBody>
      </p:sp>
      <p:pic>
        <p:nvPicPr>
          <p:cNvPr id="3" name="图片 2" descr="未命名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075475" y="4256728"/>
            <a:ext cx="571504" cy="642942"/>
          </a:xfrm>
          <a:prstGeom prst="rect">
            <a:avLst/>
          </a:prstGeom>
        </p:spPr>
      </p:pic>
      <p:pic>
        <p:nvPicPr>
          <p:cNvPr id="4" name="图片 3" descr="未命名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644707" y="4188783"/>
            <a:ext cx="571504" cy="642942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2341226" y="5266072"/>
            <a:ext cx="42862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786949" y="526575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25689"/>
            <a:ext cx="75724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5</a:t>
            </a:r>
            <a:r>
              <a:rPr lang="zh-CN" altLang="en-US" sz="2000" b="1" dirty="0"/>
              <a:t>、</a:t>
            </a:r>
            <a:r>
              <a:rPr lang="en-US" sz="2000" b="1" dirty="0"/>
              <a:t>  27</a:t>
            </a:r>
            <a:r>
              <a:rPr lang="zh-CN" altLang="en-US" sz="2000" b="1" dirty="0"/>
              <a:t>加上什么数得</a:t>
            </a:r>
            <a:r>
              <a:rPr lang="en-US" sz="2000" b="1" dirty="0"/>
              <a:t>70</a:t>
            </a:r>
            <a:r>
              <a:rPr lang="zh-CN" altLang="en-US" sz="2000" b="1" dirty="0"/>
              <a:t>？</a:t>
            </a:r>
            <a:endParaRPr lang="zh-CN" altLang="en-US" sz="2000" b="1" dirty="0"/>
          </a:p>
          <a:p>
            <a:r>
              <a:rPr lang="en-US" sz="2000" b="1" dirty="0"/>
              <a:t>	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6</a:t>
            </a:r>
            <a:r>
              <a:rPr lang="zh-CN" altLang="en-US" sz="2000" b="1" dirty="0"/>
              <a:t>、 </a:t>
            </a:r>
            <a:r>
              <a:rPr lang="en-US" sz="2000" b="1" dirty="0"/>
              <a:t>80</a:t>
            </a:r>
            <a:r>
              <a:rPr lang="zh-CN" altLang="en-US" sz="2000" b="1" dirty="0"/>
              <a:t>减去一个数得</a:t>
            </a:r>
            <a:r>
              <a:rPr lang="en-US" sz="2000" b="1" dirty="0"/>
              <a:t>49</a:t>
            </a:r>
            <a:r>
              <a:rPr lang="zh-CN" altLang="en-US" sz="2000" b="1" dirty="0"/>
              <a:t>，这个数是多少？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7</a:t>
            </a:r>
            <a:r>
              <a:rPr lang="zh-CN" altLang="en-US" sz="2000" b="1" dirty="0"/>
              <a:t>、  牧场养的肉牛比奶牛多</a:t>
            </a:r>
            <a:r>
              <a:rPr lang="en-US" sz="2000" b="1" dirty="0"/>
              <a:t>16</a:t>
            </a:r>
            <a:r>
              <a:rPr lang="zh-CN" altLang="en-US" sz="2000" b="1" dirty="0"/>
              <a:t>头，肉牛有</a:t>
            </a:r>
            <a:r>
              <a:rPr lang="en-US" sz="2000" b="1" dirty="0"/>
              <a:t>94</a:t>
            </a:r>
            <a:r>
              <a:rPr lang="zh-CN" altLang="en-US" sz="2000" b="1" dirty="0"/>
              <a:t>头，奶牛有多少头？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en-US" sz="2000" b="1" dirty="0"/>
              <a:t>8</a:t>
            </a:r>
            <a:r>
              <a:rPr lang="zh-CN" altLang="en-US" sz="2000" b="1" dirty="0"/>
              <a:t>、丁丁买了一支钢笔和一支圆珠笔一共花了</a:t>
            </a:r>
            <a:r>
              <a:rPr lang="en-US" sz="2000" b="1" dirty="0"/>
              <a:t>22</a:t>
            </a:r>
            <a:r>
              <a:rPr lang="zh-CN" altLang="en-US" sz="2000" b="1" dirty="0"/>
              <a:t>元，一支钢笔是</a:t>
            </a:r>
            <a:r>
              <a:rPr lang="en-US" sz="2000" b="1" dirty="0"/>
              <a:t>15</a:t>
            </a:r>
            <a:r>
              <a:rPr lang="zh-CN" altLang="en-US" sz="2000" b="1" dirty="0"/>
              <a:t>元，那么一支圆珠笔是多少元？</a:t>
            </a:r>
            <a:endParaRPr lang="zh-CN" altLang="en-US" sz="2000" b="1" dirty="0"/>
          </a:p>
          <a:p>
            <a:r>
              <a:rPr lang="en-US" sz="2000" dirty="0"/>
              <a:t> </a:t>
            </a:r>
            <a:endParaRPr lang="zh-CN" altLang="en-US" sz="2000" dirty="0"/>
          </a:p>
          <a:p>
            <a:r>
              <a:rPr lang="en-US" sz="2000" dirty="0"/>
              <a:t> </a:t>
            </a:r>
            <a:endParaRPr lang="zh-CN" altLang="en-US" sz="2000" dirty="0"/>
          </a:p>
          <a:p>
            <a:r>
              <a:rPr lang="en-US" dirty="0"/>
              <a:t> 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570" y="982324"/>
            <a:ext cx="80010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五、其他运用</a:t>
            </a:r>
            <a:endParaRPr lang="zh-CN" altLang="en-US" sz="2400" b="1" dirty="0"/>
          </a:p>
          <a:p>
            <a:r>
              <a:rPr lang="en-US" sz="2400" b="1" dirty="0"/>
              <a:t>1</a:t>
            </a:r>
            <a:r>
              <a:rPr lang="zh-CN" altLang="en-US" sz="2400" b="1" dirty="0"/>
              <a:t>、一个加数减少</a:t>
            </a:r>
            <a:r>
              <a:rPr lang="en-US" sz="2400" b="1" dirty="0"/>
              <a:t>18.</a:t>
            </a:r>
            <a:r>
              <a:rPr lang="zh-CN" altLang="en-US" sz="2400" b="1" dirty="0"/>
              <a:t>另一个加数增加</a:t>
            </a:r>
            <a:r>
              <a:rPr lang="en-US" sz="2400" b="1" dirty="0"/>
              <a:t>25</a:t>
            </a:r>
            <a:r>
              <a:rPr lang="zh-CN" altLang="en-US" sz="2400" b="1" dirty="0"/>
              <a:t>，则和（</a:t>
            </a:r>
            <a:r>
              <a:rPr lang="en-US" sz="2400" b="1" dirty="0"/>
              <a:t>       </a:t>
            </a:r>
            <a:r>
              <a:rPr lang="zh-CN" altLang="en-US" sz="2400" b="1" dirty="0"/>
              <a:t>）</a:t>
            </a:r>
            <a:endParaRPr lang="zh-CN" altLang="en-US" sz="2400" b="1" dirty="0"/>
          </a:p>
          <a:p>
            <a:r>
              <a:rPr lang="en-US" sz="2400" b="1" dirty="0"/>
              <a:t> A</a:t>
            </a:r>
            <a:r>
              <a:rPr lang="zh-CN" altLang="en-US" sz="2400" b="1" dirty="0"/>
              <a:t>、增加</a:t>
            </a:r>
            <a:r>
              <a:rPr lang="en-US" sz="2400" b="1" dirty="0"/>
              <a:t>   B</a:t>
            </a:r>
            <a:r>
              <a:rPr lang="zh-CN" altLang="en-US" sz="2400" b="1" dirty="0"/>
              <a:t>、减少</a:t>
            </a:r>
            <a:r>
              <a:rPr lang="en-US" sz="2400" b="1" dirty="0"/>
              <a:t>   C</a:t>
            </a:r>
            <a:r>
              <a:rPr lang="zh-CN" altLang="en-US" sz="2400" b="1" dirty="0"/>
              <a:t>、不变</a:t>
            </a:r>
            <a:endParaRPr lang="zh-CN" altLang="en-US" sz="2400" b="1" dirty="0"/>
          </a:p>
          <a:p>
            <a:r>
              <a:rPr lang="en-US" sz="2400" b="1" dirty="0"/>
              <a:t> </a:t>
            </a:r>
            <a:endParaRPr lang="zh-CN" altLang="en-US" sz="2400" b="1" dirty="0"/>
          </a:p>
          <a:p>
            <a:r>
              <a:rPr lang="en-US" sz="2400" b="1" dirty="0"/>
              <a:t>2</a:t>
            </a:r>
            <a:r>
              <a:rPr lang="zh-CN" altLang="en-US" sz="2400" b="1" dirty="0"/>
              <a:t>、小马虎在计算加法的时候不小心把其中一个加数</a:t>
            </a:r>
            <a:r>
              <a:rPr lang="en-US" sz="2400" b="1" dirty="0"/>
              <a:t>56</a:t>
            </a:r>
            <a:r>
              <a:rPr lang="zh-CN" altLang="en-US" sz="2400" b="1" dirty="0"/>
              <a:t>看做</a:t>
            </a:r>
            <a:r>
              <a:rPr lang="en-US" sz="2400" b="1" dirty="0"/>
              <a:t>65</a:t>
            </a:r>
            <a:r>
              <a:rPr lang="zh-CN" altLang="en-US" sz="2400" b="1" dirty="0"/>
              <a:t>计算，得到的结果为</a:t>
            </a:r>
            <a:r>
              <a:rPr lang="en-US" sz="2400" b="1" dirty="0"/>
              <a:t>254</a:t>
            </a:r>
            <a:endParaRPr lang="zh-CN" altLang="en-US" sz="2400" b="1" dirty="0"/>
          </a:p>
          <a:p>
            <a:r>
              <a:rPr lang="zh-CN" altLang="en-US" sz="2400" b="1" dirty="0"/>
              <a:t>如果他没看错结果应该为多少？</a:t>
            </a:r>
            <a:endParaRPr lang="zh-CN" altLang="en-US" sz="2400" b="1" dirty="0"/>
          </a:p>
          <a:p>
            <a:r>
              <a:rPr lang="en-US" sz="2400" b="1" dirty="0"/>
              <a:t> </a:t>
            </a:r>
            <a:endParaRPr lang="zh-CN" altLang="en-US" sz="2400" b="1" dirty="0"/>
          </a:p>
          <a:p>
            <a:r>
              <a:rPr lang="en-US" sz="2400" b="1" dirty="0"/>
              <a:t> </a:t>
            </a:r>
            <a:endParaRPr lang="zh-CN" altLang="en-US" sz="2400" b="1" dirty="0"/>
          </a:p>
          <a:p>
            <a:r>
              <a:rPr lang="en-US" sz="2400" b="1" dirty="0"/>
              <a:t>3</a:t>
            </a:r>
            <a:r>
              <a:rPr lang="zh-CN" altLang="en-US" sz="2400" b="1" dirty="0"/>
              <a:t>、小红在计算减法时，不小心把减数</a:t>
            </a:r>
            <a:r>
              <a:rPr lang="en-US" sz="2400" b="1" dirty="0"/>
              <a:t>30</a:t>
            </a:r>
            <a:r>
              <a:rPr lang="zh-CN" altLang="en-US" sz="2400" b="1" dirty="0"/>
              <a:t>前面的减号看成了加号，算出来的结果是</a:t>
            </a:r>
            <a:r>
              <a:rPr lang="en-US" sz="2400" b="1" dirty="0"/>
              <a:t>56</a:t>
            </a:r>
            <a:endParaRPr lang="zh-CN" altLang="en-US" sz="2400" b="1" dirty="0"/>
          </a:p>
          <a:p>
            <a:r>
              <a:rPr lang="zh-CN" altLang="en-US" sz="2400" b="1" dirty="0"/>
              <a:t>如果她吗看错结果应该为多少</a:t>
            </a:r>
            <a:r>
              <a:rPr lang="en-US" sz="2400" b="1" dirty="0"/>
              <a:t>?</a:t>
            </a:r>
            <a:endParaRPr lang="zh-CN" altLang="en-US" sz="2400" b="1" dirty="0"/>
          </a:p>
          <a:p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9505" y="1256030"/>
            <a:ext cx="6793865" cy="5046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wavy" dirty="0"/>
              <a:t>基础知识过关</a:t>
            </a:r>
            <a:endParaRPr lang="zh-CN" altLang="en-US" sz="2400" dirty="0"/>
          </a:p>
          <a:p>
            <a:r>
              <a:rPr lang="en-US" sz="2000" dirty="0"/>
              <a:t>1</a:t>
            </a:r>
            <a:r>
              <a:rPr lang="zh-CN" altLang="en-US" sz="2000" dirty="0"/>
              <a:t>、被减数是三位数的连续退位减法的运算步骤：</a:t>
            </a:r>
            <a:endParaRPr lang="zh-CN" altLang="en-US" sz="2000" dirty="0"/>
          </a:p>
          <a:p>
            <a:r>
              <a:rPr lang="zh-CN" altLang="en-US" sz="2000" dirty="0"/>
              <a:t>① 列竖式时相同数位一定要对齐；</a:t>
            </a:r>
            <a:endParaRPr lang="zh-CN" altLang="en-US" sz="2000" dirty="0"/>
          </a:p>
          <a:p>
            <a:r>
              <a:rPr lang="zh-CN" altLang="en-US" sz="2000" dirty="0"/>
              <a:t>② 减法时，哪一位上的数不够减，从前一位退</a:t>
            </a:r>
            <a:r>
              <a:rPr lang="en-US" sz="2000" dirty="0"/>
              <a:t>1</a:t>
            </a:r>
            <a:r>
              <a:rPr lang="zh-CN" altLang="en-US" sz="2000" dirty="0"/>
              <a:t>；如果前一位是</a:t>
            </a:r>
            <a:r>
              <a:rPr lang="en-US" sz="2000" dirty="0"/>
              <a:t>0</a:t>
            </a:r>
            <a:r>
              <a:rPr lang="zh-CN" altLang="en-US" sz="2000" dirty="0"/>
              <a:t>，则再从前一位退</a:t>
            </a:r>
            <a:r>
              <a:rPr lang="en-US" sz="2000" dirty="0"/>
              <a:t>1</a:t>
            </a:r>
            <a:r>
              <a:rPr lang="zh-CN" altLang="en-US" sz="2000" dirty="0"/>
              <a:t>。</a:t>
            </a:r>
            <a:endParaRPr lang="zh-CN" altLang="en-US" sz="2000" dirty="0"/>
          </a:p>
          <a:p>
            <a:r>
              <a:rPr lang="en-US" sz="2000" dirty="0"/>
              <a:t>2</a:t>
            </a:r>
            <a:r>
              <a:rPr lang="zh-CN" altLang="en-US" sz="2000" dirty="0"/>
              <a:t>、在做题时，我们要注意中间的</a:t>
            </a:r>
            <a:r>
              <a:rPr lang="en-US" sz="2000" dirty="0"/>
              <a:t>0</a:t>
            </a:r>
            <a:r>
              <a:rPr lang="zh-CN" altLang="en-US" sz="2000" dirty="0"/>
              <a:t>，因为是连续退位的，所以从百位退</a:t>
            </a:r>
            <a:r>
              <a:rPr lang="en-US" sz="2000" dirty="0"/>
              <a:t>1</a:t>
            </a:r>
            <a:r>
              <a:rPr lang="zh-CN" altLang="en-US" sz="2000" dirty="0"/>
              <a:t>到十位当</a:t>
            </a:r>
            <a:r>
              <a:rPr lang="en-US" sz="2000" dirty="0"/>
              <a:t>10</a:t>
            </a:r>
            <a:r>
              <a:rPr lang="zh-CN" altLang="en-US" sz="2000" dirty="0"/>
              <a:t>后，还要从十位退</a:t>
            </a:r>
            <a:r>
              <a:rPr lang="en-US" sz="2000" dirty="0"/>
              <a:t>1</a:t>
            </a:r>
            <a:r>
              <a:rPr lang="zh-CN" altLang="en-US" sz="2000" dirty="0"/>
              <a:t>当</a:t>
            </a:r>
            <a:r>
              <a:rPr lang="en-US" sz="2000" dirty="0"/>
              <a:t>10</a:t>
            </a:r>
            <a:r>
              <a:rPr lang="zh-CN" altLang="en-US" sz="2000" dirty="0"/>
              <a:t>，借给个位，那么十位只剩下</a:t>
            </a:r>
            <a:r>
              <a:rPr lang="en-US" sz="2000" dirty="0"/>
              <a:t>9</a:t>
            </a:r>
            <a:r>
              <a:rPr lang="zh-CN" altLang="en-US" sz="2000" dirty="0"/>
              <a:t>，而不是</a:t>
            </a:r>
            <a:r>
              <a:rPr lang="en-US" sz="2000" dirty="0"/>
              <a:t>10</a:t>
            </a:r>
            <a:r>
              <a:rPr lang="zh-CN" altLang="en-US" sz="2000" dirty="0"/>
              <a:t>。</a:t>
            </a:r>
            <a:r>
              <a:rPr lang="zh-CN" altLang="en-US" sz="2000" b="1" dirty="0"/>
              <a:t>（两个三位数相加的和</a:t>
            </a:r>
            <a:r>
              <a:rPr lang="en-US" sz="2000" b="1" dirty="0"/>
              <a:t>:</a:t>
            </a:r>
            <a:r>
              <a:rPr lang="zh-CN" altLang="en-US" sz="2000" b="1" dirty="0"/>
              <a:t>可能是三位数，也有可能是四位数。）</a:t>
            </a:r>
            <a:endParaRPr lang="zh-CN" altLang="en-US" sz="2000" dirty="0"/>
          </a:p>
          <a:p>
            <a:r>
              <a:rPr lang="en-US" sz="2000" b="1" dirty="0"/>
              <a:t>3</a:t>
            </a:r>
            <a:r>
              <a:rPr lang="zh-CN" altLang="en-US" sz="2000" b="1" dirty="0"/>
              <a:t>、公式。</a:t>
            </a:r>
            <a:r>
              <a:rPr lang="en-US" sz="2000" b="1" dirty="0"/>
              <a:t>  </a:t>
            </a:r>
            <a:endParaRPr lang="en-US" sz="2000" b="1" dirty="0" smtClean="0"/>
          </a:p>
          <a:p>
            <a:r>
              <a:rPr lang="zh-CN" altLang="en-US" sz="2000" dirty="0" smtClean="0"/>
              <a:t>被</a:t>
            </a:r>
            <a:r>
              <a:rPr lang="zh-CN" altLang="en-US" sz="2000" dirty="0"/>
              <a:t>减数＝减数＋差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endParaRPr lang="en-US" sz="2000" dirty="0" smtClean="0"/>
          </a:p>
          <a:p>
            <a:r>
              <a:rPr lang="zh-CN" altLang="en-US" sz="2000" dirty="0" smtClean="0"/>
              <a:t>和</a:t>
            </a:r>
            <a:r>
              <a:rPr lang="zh-CN" altLang="en-US" sz="2000" dirty="0"/>
              <a:t>＝加数＋另一个加数</a:t>
            </a:r>
            <a:endParaRPr lang="zh-CN" altLang="en-US" sz="2000" dirty="0"/>
          </a:p>
          <a:p>
            <a:r>
              <a:rPr lang="zh-CN" altLang="en-US" sz="2000" dirty="0"/>
              <a:t>减数＝被减数－差</a:t>
            </a:r>
            <a:r>
              <a:rPr lang="en-US" sz="2000" dirty="0"/>
              <a:t>  </a:t>
            </a:r>
            <a:endParaRPr lang="en-US" sz="2000" dirty="0" smtClean="0"/>
          </a:p>
          <a:p>
            <a:r>
              <a:rPr lang="zh-CN" altLang="en-US" sz="2000" dirty="0" smtClean="0"/>
              <a:t>加</a:t>
            </a:r>
            <a:r>
              <a:rPr lang="zh-CN" altLang="en-US" sz="2000" dirty="0"/>
              <a:t>数＝和－另一个加数</a:t>
            </a:r>
            <a:endParaRPr lang="zh-CN" altLang="en-US" sz="2000" dirty="0"/>
          </a:p>
          <a:p>
            <a:r>
              <a:rPr lang="zh-CN" altLang="en-US" sz="2000" dirty="0"/>
              <a:t>差＝被减数－减数</a:t>
            </a:r>
            <a:endParaRPr lang="zh-CN" altLang="en-US" sz="2400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6225" y="1677670"/>
            <a:ext cx="633095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zh-CN" altLang="en-US" sz="2400" dirty="0"/>
              <a:t>、把下列算式按得数的大小，从大到小排列：</a:t>
            </a:r>
            <a:endParaRPr lang="zh-CN" altLang="en-US" sz="2400" dirty="0"/>
          </a:p>
          <a:p>
            <a:r>
              <a:rPr lang="en-US" sz="2400" dirty="0"/>
              <a:t>298+154        392+78        256+176    173+137</a:t>
            </a:r>
            <a:endParaRPr lang="zh-CN" altLang="en-US" sz="2400" dirty="0"/>
          </a:p>
          <a:p>
            <a:r>
              <a:rPr lang="zh-CN" altLang="en-US" sz="2400" dirty="0"/>
              <a:t>（</a:t>
            </a:r>
            <a:r>
              <a:rPr lang="en-US" sz="2400" dirty="0"/>
              <a:t>       </a:t>
            </a:r>
            <a:r>
              <a:rPr lang="zh-CN" altLang="en-US" sz="2400" dirty="0"/>
              <a:t>）＞（</a:t>
            </a:r>
            <a:r>
              <a:rPr lang="en-US" sz="2400" dirty="0"/>
              <a:t>          </a:t>
            </a:r>
            <a:r>
              <a:rPr lang="zh-CN" altLang="en-US" sz="2400" dirty="0"/>
              <a:t>）＞（</a:t>
            </a:r>
            <a:r>
              <a:rPr lang="en-US" sz="2400" dirty="0"/>
              <a:t>          </a:t>
            </a:r>
            <a:r>
              <a:rPr lang="zh-CN" altLang="en-US" sz="2400" dirty="0"/>
              <a:t>）＞（</a:t>
            </a:r>
            <a:r>
              <a:rPr lang="en-US" sz="2400" dirty="0"/>
              <a:t>         </a:t>
            </a:r>
            <a:r>
              <a:rPr lang="zh-CN" altLang="en-US" sz="2400" dirty="0"/>
              <a:t>） </a:t>
            </a:r>
            <a:endParaRPr lang="zh-CN" altLang="en-US" sz="2400" dirty="0"/>
          </a:p>
          <a:p>
            <a:r>
              <a:rPr lang="en-US" sz="2400" dirty="0"/>
              <a:t>2</a:t>
            </a:r>
            <a:r>
              <a:rPr lang="zh-CN" altLang="en-US" sz="2400" dirty="0"/>
              <a:t>、当回小医生</a:t>
            </a:r>
            <a:endParaRPr lang="zh-CN" altLang="en-US" sz="2400" dirty="0"/>
          </a:p>
          <a:p>
            <a:r>
              <a:rPr lang="zh-CN" altLang="en-US" sz="2400" dirty="0"/>
              <a:t>找出下列各题错误的原因并改正。</a:t>
            </a:r>
            <a:endParaRPr lang="zh-CN" altLang="en-US" sz="2400" dirty="0"/>
          </a:p>
          <a:p>
            <a:r>
              <a:rPr lang="en-US" sz="2400" dirty="0"/>
              <a:t>5 7 6                3 2 7                 6 5 6  </a:t>
            </a:r>
            <a:endParaRPr lang="zh-CN" altLang="en-US" sz="2400" dirty="0"/>
          </a:p>
          <a:p>
            <a:r>
              <a:rPr lang="en-US" sz="2400" u="sng" dirty="0"/>
              <a:t>+ 2 8 4  </a:t>
            </a:r>
            <a:r>
              <a:rPr lang="en-US" sz="2400" dirty="0"/>
              <a:t>          </a:t>
            </a:r>
            <a:r>
              <a:rPr lang="en-US" sz="2400" u="sng" dirty="0"/>
              <a:t>  + 7 9    </a:t>
            </a:r>
            <a:r>
              <a:rPr lang="en-US" sz="2400" dirty="0"/>
              <a:t>          </a:t>
            </a:r>
            <a:r>
              <a:rPr lang="en-US" sz="2400" u="sng" dirty="0"/>
              <a:t>   + 3 2 4</a:t>
            </a:r>
            <a:endParaRPr lang="zh-CN" altLang="en-US" sz="2400" dirty="0"/>
          </a:p>
          <a:p>
            <a:r>
              <a:rPr lang="en-US" sz="2400" dirty="0"/>
              <a:t>  7 6 0               1 1 1 7                3 3 2  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770" y="1248081"/>
            <a:ext cx="8286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任务一：三位数中间有零的连续退位减法</a:t>
            </a:r>
            <a:endParaRPr lang="zh-CN" altLang="en-US" sz="2400" dirty="0"/>
          </a:p>
          <a:p>
            <a:r>
              <a:rPr lang="en-US" sz="2400" b="1" dirty="0"/>
              <a:t>1</a:t>
            </a:r>
            <a:r>
              <a:rPr lang="zh-CN" altLang="en-US" sz="2400" b="1" dirty="0"/>
              <a:t>、</a:t>
            </a:r>
            <a:r>
              <a:rPr lang="zh-CN" altLang="en-US" sz="2400" dirty="0"/>
              <a:t>阅读教材第</a:t>
            </a:r>
            <a:r>
              <a:rPr lang="en-US" sz="2400" dirty="0"/>
              <a:t>24</a:t>
            </a:r>
            <a:r>
              <a:rPr lang="zh-CN" altLang="en-US" sz="2400" dirty="0"/>
              <a:t>页例</a:t>
            </a:r>
            <a:r>
              <a:rPr lang="en-US" sz="2400" dirty="0"/>
              <a:t>2</a:t>
            </a:r>
            <a:r>
              <a:rPr lang="zh-CN" altLang="en-US" sz="2400" dirty="0"/>
              <a:t>，看不明白的有红笔勾画出来。</a:t>
            </a:r>
            <a:endParaRPr lang="zh-CN" altLang="en-US" sz="2400" dirty="0"/>
          </a:p>
          <a:p>
            <a:r>
              <a:rPr lang="en-US" sz="2400" dirty="0"/>
              <a:t>2</a:t>
            </a:r>
            <a:r>
              <a:rPr lang="zh-CN" altLang="en-US" sz="2400" dirty="0"/>
              <a:t>、我来算一算：</a:t>
            </a:r>
            <a:r>
              <a:rPr lang="en-US" sz="2400" dirty="0"/>
              <a:t>402-358=	</a:t>
            </a:r>
            <a:r>
              <a:rPr lang="en-US" sz="2400" dirty="0" smtClean="0"/>
              <a:t>                 501-157</a:t>
            </a:r>
            <a:r>
              <a:rPr lang="en-US" sz="2400" dirty="0"/>
              <a:t>=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en-US" sz="2400" dirty="0"/>
              <a:t>3</a:t>
            </a:r>
            <a:r>
              <a:rPr lang="zh-CN" altLang="en-US" sz="2400" dirty="0"/>
              <a:t>、思考：当十位上退</a:t>
            </a:r>
            <a:r>
              <a:rPr lang="en-US" sz="2400" dirty="0"/>
              <a:t>1</a:t>
            </a:r>
            <a:r>
              <a:rPr lang="zh-CN" altLang="en-US" sz="2400" dirty="0"/>
              <a:t>时，十位上是</a:t>
            </a:r>
            <a:r>
              <a:rPr lang="en-US" sz="2400" dirty="0"/>
              <a:t>0</a:t>
            </a:r>
            <a:r>
              <a:rPr lang="zh-CN" altLang="en-US" sz="2400" dirty="0"/>
              <a:t>，怎么办？</a:t>
            </a:r>
            <a:endParaRPr lang="zh-CN" altLang="en-US" sz="2400" dirty="0"/>
          </a:p>
          <a:p>
            <a:r>
              <a:rPr lang="en-US" altLang="zh-CN" sz="2400" dirty="0"/>
              <a:t>﹡</a:t>
            </a:r>
            <a:r>
              <a:rPr lang="en-US" sz="2400" dirty="0"/>
              <a:t>4</a:t>
            </a:r>
            <a:r>
              <a:rPr lang="zh-CN" altLang="en-US" sz="2400" dirty="0"/>
              <a:t>、三位数中间有零的连续退位减法的计算方法注意：</a:t>
            </a:r>
            <a:r>
              <a:rPr lang="en-US" sz="2400" u="sng" dirty="0"/>
              <a:t>                       </a:t>
            </a:r>
            <a:endParaRPr lang="zh-CN" altLang="en-US" sz="2400" dirty="0"/>
          </a:p>
          <a:p>
            <a:r>
              <a:rPr lang="zh-CN" altLang="en-US" sz="2400" b="1" dirty="0"/>
              <a:t>任务二：三位数末尾有零的连续退位减法</a:t>
            </a:r>
            <a:endParaRPr lang="zh-CN" altLang="en-US" sz="2400" dirty="0"/>
          </a:p>
          <a:p>
            <a:r>
              <a:rPr lang="en-US" sz="2400" b="1" dirty="0"/>
              <a:t>1</a:t>
            </a:r>
            <a:r>
              <a:rPr lang="zh-CN" altLang="en-US" sz="2400" b="1" dirty="0"/>
              <a:t>、</a:t>
            </a:r>
            <a:r>
              <a:rPr lang="zh-CN" altLang="en-US" sz="2400" dirty="0"/>
              <a:t>阅读教材第</a:t>
            </a:r>
            <a:r>
              <a:rPr lang="en-US" sz="2400" dirty="0"/>
              <a:t>24</a:t>
            </a:r>
            <a:r>
              <a:rPr lang="zh-CN" altLang="en-US" sz="2400" dirty="0"/>
              <a:t>页例</a:t>
            </a:r>
            <a:r>
              <a:rPr lang="en-US" sz="2400" dirty="0"/>
              <a:t>2</a:t>
            </a:r>
            <a:r>
              <a:rPr lang="zh-CN" altLang="en-US" sz="2400" dirty="0"/>
              <a:t>，看不明白的有红笔勾画出来。</a:t>
            </a:r>
            <a:endParaRPr lang="zh-CN" altLang="en-US" sz="2400" dirty="0"/>
          </a:p>
          <a:p>
            <a:r>
              <a:rPr lang="en-US" sz="2400" dirty="0"/>
              <a:t>2</a:t>
            </a:r>
            <a:r>
              <a:rPr lang="zh-CN" altLang="en-US" sz="2400" dirty="0"/>
              <a:t>、我来算一算：</a:t>
            </a:r>
            <a:r>
              <a:rPr lang="en-US" sz="2400" dirty="0"/>
              <a:t>420-358=	</a:t>
            </a:r>
            <a:r>
              <a:rPr lang="en-US" sz="2400" dirty="0" smtClean="0"/>
              <a:t>                  500-157</a:t>
            </a:r>
            <a:r>
              <a:rPr lang="en-US" sz="2400" dirty="0"/>
              <a:t>=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en-US" sz="2400" dirty="0"/>
              <a:t> </a:t>
            </a:r>
            <a:endParaRPr lang="zh-CN" altLang="en-US" sz="2400" dirty="0"/>
          </a:p>
          <a:p>
            <a:r>
              <a:rPr lang="en-US" altLang="zh-CN" sz="2400" dirty="0"/>
              <a:t>﹡</a:t>
            </a:r>
            <a:r>
              <a:rPr lang="en-US" sz="2400" dirty="0"/>
              <a:t>3</a:t>
            </a:r>
            <a:r>
              <a:rPr lang="zh-CN" altLang="en-US" sz="2400" dirty="0"/>
              <a:t>、三位数末尾有零的连续退位减法的计算方法注意：</a:t>
            </a:r>
            <a:r>
              <a:rPr lang="en-US" sz="2400" u="sng" dirty="0"/>
              <a:t>                      </a:t>
            </a:r>
            <a:endParaRPr lang="zh-CN" altLang="en-US" sz="2400" dirty="0"/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9365" y="864870"/>
            <a:ext cx="6728460" cy="593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二、巧算 </a:t>
            </a:r>
            <a:endParaRPr lang="zh-CN" altLang="en-US" sz="2000" b="1" dirty="0"/>
          </a:p>
          <a:p>
            <a:r>
              <a:rPr lang="zh-CN" altLang="en-US" dirty="0"/>
              <a:t>加法简便算法规律：多加几要减几</a:t>
            </a:r>
            <a:r>
              <a:rPr lang="en-US" dirty="0"/>
              <a:t>  </a:t>
            </a:r>
            <a:r>
              <a:rPr lang="zh-CN" altLang="en-US" dirty="0"/>
              <a:t>减法简便计算规律：多减几要加几</a:t>
            </a:r>
            <a:r>
              <a:rPr lang="en-US" dirty="0"/>
              <a:t>   </a:t>
            </a:r>
            <a:br>
              <a:rPr lang="en-US" sz="2000" b="1" dirty="0"/>
            </a:br>
            <a:r>
              <a:rPr lang="en-US" b="1" dirty="0"/>
              <a:t>1</a:t>
            </a:r>
            <a:r>
              <a:rPr lang="zh-CN" altLang="en-US" b="1" dirty="0"/>
              <a:t>、有两组队员正在比赛，看谁算得最快</a:t>
            </a:r>
            <a:endParaRPr lang="zh-CN" altLang="en-US" b="1" dirty="0"/>
          </a:p>
          <a:p>
            <a:r>
              <a:rPr lang="zh-CN" altLang="en-US" b="1" dirty="0"/>
              <a:t>第一组：</a:t>
            </a:r>
            <a:r>
              <a:rPr lang="en-US" b="1" dirty="0"/>
              <a:t>      456+198           725+79                356</a:t>
            </a:r>
            <a:r>
              <a:rPr lang="zh-CN" altLang="en-US" b="1" dirty="0"/>
              <a:t>－</a:t>
            </a:r>
            <a:r>
              <a:rPr lang="en-US" b="1" dirty="0"/>
              <a:t>299</a:t>
            </a:r>
            <a:endParaRPr lang="zh-CN" altLang="en-US" b="1" dirty="0"/>
          </a:p>
          <a:p>
            <a:br>
              <a:rPr lang="en-US" b="1" dirty="0"/>
            </a:br>
            <a:r>
              <a:rPr lang="zh-CN" altLang="en-US" b="1" dirty="0"/>
              <a:t>第二组：</a:t>
            </a:r>
            <a:r>
              <a:rPr lang="en-US" b="1" dirty="0"/>
              <a:t>      456</a:t>
            </a:r>
            <a:r>
              <a:rPr lang="zh-CN" altLang="en-US" b="1" dirty="0"/>
              <a:t>＋</a:t>
            </a:r>
            <a:r>
              <a:rPr lang="en-US" b="1" dirty="0"/>
              <a:t>200</a:t>
            </a:r>
            <a:r>
              <a:rPr lang="zh-CN" altLang="en-US" b="1" dirty="0"/>
              <a:t>－</a:t>
            </a:r>
            <a:r>
              <a:rPr lang="en-US" b="1" dirty="0"/>
              <a:t>2     725+80</a:t>
            </a:r>
            <a:r>
              <a:rPr lang="zh-CN" altLang="en-US" b="1" dirty="0"/>
              <a:t>－</a:t>
            </a:r>
            <a:r>
              <a:rPr lang="en-US" b="1" dirty="0"/>
              <a:t>1           356</a:t>
            </a:r>
            <a:r>
              <a:rPr lang="zh-CN" altLang="en-US" b="1" dirty="0"/>
              <a:t>－</a:t>
            </a:r>
            <a:r>
              <a:rPr lang="en-US" b="1" dirty="0"/>
              <a:t>300</a:t>
            </a:r>
            <a:r>
              <a:rPr lang="zh-CN" altLang="en-US" b="1" dirty="0"/>
              <a:t>＋</a:t>
            </a:r>
            <a:r>
              <a:rPr lang="en-US" b="1" dirty="0"/>
              <a:t>1 </a:t>
            </a:r>
            <a:br>
              <a:rPr lang="en-US" b="1" dirty="0"/>
            </a:br>
            <a:endParaRPr lang="zh-CN" altLang="en-US" b="1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强调：在计算加减法时，如果加数或减数是接近整十，整百的数，把它们先看作整十、整百的数，计算起来比较简便。 </a:t>
            </a:r>
            <a:br>
              <a:rPr lang="en-US" b="1" dirty="0"/>
            </a:br>
            <a:r>
              <a:rPr lang="en-US" b="1" dirty="0"/>
              <a:t> </a:t>
            </a:r>
            <a:endParaRPr lang="en-US" b="1" dirty="0" smtClean="0"/>
          </a:p>
          <a:p>
            <a:r>
              <a:rPr lang="en-US" b="1" dirty="0" smtClean="0"/>
              <a:t>2</a:t>
            </a:r>
            <a:r>
              <a:rPr lang="zh-CN" altLang="en-US" b="1" dirty="0"/>
              <a:t>、填空： </a:t>
            </a:r>
            <a:br>
              <a:rPr lang="en-US" b="1" dirty="0"/>
            </a:br>
            <a:r>
              <a:rPr lang="en-US" b="1" dirty="0"/>
              <a:t>      </a:t>
            </a:r>
            <a:r>
              <a:rPr lang="zh-CN" altLang="en-US" b="1" dirty="0"/>
              <a:t>例：</a:t>
            </a:r>
            <a:r>
              <a:rPr lang="en-US" b="1" dirty="0"/>
              <a:t>  </a:t>
            </a:r>
            <a:r>
              <a:rPr lang="zh-CN" altLang="en-US" b="1" dirty="0"/>
              <a:t>＋</a:t>
            </a:r>
            <a:r>
              <a:rPr lang="en-US" b="1" dirty="0"/>
              <a:t>89</a:t>
            </a:r>
            <a:r>
              <a:rPr lang="zh-CN" altLang="en-US" b="1" dirty="0"/>
              <a:t>看作（加</a:t>
            </a:r>
            <a:r>
              <a:rPr lang="en-US" b="1" dirty="0"/>
              <a:t>90</a:t>
            </a:r>
            <a:r>
              <a:rPr lang="zh-CN" altLang="en-US" b="1" dirty="0"/>
              <a:t>减</a:t>
            </a:r>
            <a:r>
              <a:rPr lang="en-US" b="1" dirty="0"/>
              <a:t>1</a:t>
            </a:r>
            <a:r>
              <a:rPr lang="zh-CN" altLang="en-US" b="1" dirty="0"/>
              <a:t>） </a:t>
            </a:r>
            <a:br>
              <a:rPr lang="en-US" b="1" dirty="0"/>
            </a:br>
            <a:r>
              <a:rPr lang="en-US" b="1" dirty="0"/>
              <a:t>              </a:t>
            </a:r>
            <a:r>
              <a:rPr lang="zh-CN" altLang="en-US" b="1" dirty="0"/>
              <a:t>＋</a:t>
            </a:r>
            <a:r>
              <a:rPr lang="en-US" b="1" dirty="0"/>
              <a:t>198</a:t>
            </a:r>
            <a:r>
              <a:rPr lang="zh-CN" altLang="en-US" b="1" dirty="0"/>
              <a:t>看作（</a:t>
            </a:r>
            <a:r>
              <a:rPr lang="en-US" b="1" dirty="0"/>
              <a:t>                    </a:t>
            </a:r>
            <a:r>
              <a:rPr lang="zh-CN" altLang="en-US" b="1" dirty="0"/>
              <a:t>）</a:t>
            </a:r>
            <a:r>
              <a:rPr lang="en-US" b="1" dirty="0"/>
              <a:t>   </a:t>
            </a:r>
            <a:r>
              <a:rPr lang="zh-CN" altLang="en-US" b="1" dirty="0"/>
              <a:t>－</a:t>
            </a:r>
            <a:r>
              <a:rPr lang="en-US" b="1" dirty="0"/>
              <a:t>97</a:t>
            </a:r>
            <a:r>
              <a:rPr lang="zh-CN" altLang="en-US" b="1" dirty="0"/>
              <a:t>看作（</a:t>
            </a:r>
            <a:r>
              <a:rPr lang="en-US" b="1" dirty="0"/>
              <a:t>                      </a:t>
            </a:r>
            <a:r>
              <a:rPr lang="zh-CN" altLang="en-US" b="1" dirty="0"/>
              <a:t>） </a:t>
            </a:r>
            <a:br>
              <a:rPr lang="en-US" b="1" dirty="0"/>
            </a:br>
            <a:r>
              <a:rPr lang="en-US" b="1" dirty="0"/>
              <a:t>              </a:t>
            </a:r>
            <a:r>
              <a:rPr lang="zh-CN" altLang="en-US" b="1" dirty="0"/>
              <a:t>＋</a:t>
            </a:r>
            <a:r>
              <a:rPr lang="en-US" b="1" dirty="0"/>
              <a:t>299</a:t>
            </a:r>
            <a:r>
              <a:rPr lang="zh-CN" altLang="en-US" b="1" dirty="0"/>
              <a:t>看作（</a:t>
            </a:r>
            <a:r>
              <a:rPr lang="en-US" b="1" dirty="0"/>
              <a:t>                    </a:t>
            </a:r>
            <a:r>
              <a:rPr lang="zh-CN" altLang="en-US" b="1" dirty="0"/>
              <a:t>）</a:t>
            </a:r>
            <a:r>
              <a:rPr lang="en-US" b="1" dirty="0"/>
              <a:t>  </a:t>
            </a:r>
            <a:r>
              <a:rPr lang="zh-CN" altLang="en-US" b="1" dirty="0"/>
              <a:t>－</a:t>
            </a:r>
            <a:r>
              <a:rPr lang="en-US" b="1" dirty="0"/>
              <a:t>299</a:t>
            </a:r>
            <a:r>
              <a:rPr lang="zh-CN" altLang="en-US" b="1" dirty="0"/>
              <a:t>看作（</a:t>
            </a:r>
            <a:r>
              <a:rPr lang="en-US" b="1" dirty="0"/>
              <a:t>                    </a:t>
            </a:r>
            <a:r>
              <a:rPr lang="zh-CN" altLang="en-US" b="1" dirty="0"/>
              <a:t>） </a:t>
            </a:r>
            <a:br>
              <a:rPr lang="en-US" b="1" dirty="0"/>
            </a:br>
            <a:r>
              <a:rPr lang="en-US" b="1" dirty="0"/>
              <a:t>      </a:t>
            </a:r>
            <a:endParaRPr lang="en-US" b="1" dirty="0" smtClean="0"/>
          </a:p>
          <a:p>
            <a:r>
              <a:rPr lang="en-US" b="1" dirty="0" smtClean="0"/>
              <a:t>3</a:t>
            </a:r>
            <a:r>
              <a:rPr lang="zh-CN" altLang="en-US" b="1" dirty="0"/>
              <a:t>、想一想、填一填 </a:t>
            </a:r>
            <a:br>
              <a:rPr lang="en-US" b="1" dirty="0"/>
            </a:br>
            <a:r>
              <a:rPr lang="en-US" b="1" dirty="0"/>
              <a:t>            276</a:t>
            </a:r>
            <a:r>
              <a:rPr lang="zh-CN" altLang="en-US" b="1" dirty="0"/>
              <a:t>＋（</a:t>
            </a:r>
            <a:r>
              <a:rPr lang="en-US" b="1" dirty="0"/>
              <a:t>      </a:t>
            </a:r>
            <a:r>
              <a:rPr lang="zh-CN" altLang="en-US" b="1" dirty="0"/>
              <a:t>）</a:t>
            </a:r>
            <a:r>
              <a:rPr lang="en-US" b="1" dirty="0"/>
              <a:t>=276</a:t>
            </a:r>
            <a:r>
              <a:rPr lang="zh-CN" altLang="en-US" b="1" dirty="0"/>
              <a:t>＋</a:t>
            </a:r>
            <a:r>
              <a:rPr lang="en-US" b="1" dirty="0"/>
              <a:t>200</a:t>
            </a:r>
            <a:r>
              <a:rPr lang="zh-CN" altLang="en-US" b="1" dirty="0"/>
              <a:t>－</a:t>
            </a:r>
            <a:r>
              <a:rPr lang="en-US" b="1" dirty="0"/>
              <a:t>3   </a:t>
            </a:r>
            <a:br>
              <a:rPr lang="en-US" b="1" dirty="0"/>
            </a:br>
            <a:r>
              <a:rPr lang="en-US" b="1" dirty="0"/>
              <a:t>            435</a:t>
            </a:r>
            <a:r>
              <a:rPr lang="zh-CN" altLang="en-US" b="1" dirty="0"/>
              <a:t>－（</a:t>
            </a:r>
            <a:r>
              <a:rPr lang="en-US" b="1" dirty="0"/>
              <a:t>      </a:t>
            </a:r>
            <a:r>
              <a:rPr lang="zh-CN" altLang="en-US" b="1" dirty="0"/>
              <a:t>）</a:t>
            </a:r>
            <a:r>
              <a:rPr lang="en-US" b="1" dirty="0"/>
              <a:t>=435</a:t>
            </a:r>
            <a:r>
              <a:rPr lang="zh-CN" altLang="en-US" b="1" dirty="0"/>
              <a:t>－</a:t>
            </a:r>
            <a:r>
              <a:rPr lang="en-US" b="1" dirty="0"/>
              <a:t>300</a:t>
            </a:r>
            <a:r>
              <a:rPr lang="zh-CN" altLang="en-US" b="1" dirty="0"/>
              <a:t>＋</a:t>
            </a:r>
            <a:r>
              <a:rPr lang="en-US" b="1" dirty="0"/>
              <a:t>2 </a:t>
            </a:r>
            <a:br>
              <a:rPr lang="en-US" b="1" dirty="0"/>
            </a:br>
            <a:r>
              <a:rPr lang="en-US" b="1" dirty="0"/>
              <a:t>          </a:t>
            </a:r>
            <a:r>
              <a:rPr lang="zh-CN" altLang="en-US" b="1" dirty="0"/>
              <a:t>（</a:t>
            </a:r>
            <a:r>
              <a:rPr lang="en-US" b="1" dirty="0"/>
              <a:t>     </a:t>
            </a:r>
            <a:r>
              <a:rPr lang="zh-CN" altLang="en-US" b="1" dirty="0"/>
              <a:t>）＋</a:t>
            </a:r>
            <a:r>
              <a:rPr lang="en-US" b="1" dirty="0"/>
              <a:t>267=267</a:t>
            </a:r>
            <a:r>
              <a:rPr lang="zh-CN" altLang="en-US" b="1" dirty="0"/>
              <a:t>＋</a:t>
            </a:r>
            <a:r>
              <a:rPr lang="en-US" b="1" dirty="0"/>
              <a:t>100</a:t>
            </a:r>
            <a:r>
              <a:rPr lang="zh-CN" altLang="en-US" b="1" dirty="0"/>
              <a:t>－</a:t>
            </a:r>
            <a:r>
              <a:rPr lang="en-US" b="1" dirty="0"/>
              <a:t>3 </a:t>
            </a:r>
            <a:br>
              <a:rPr lang="en-US" b="1" dirty="0"/>
            </a:b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0143" y="357166"/>
            <a:ext cx="8215370" cy="6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b="1" dirty="0" smtClean="0"/>
          </a:p>
          <a:p>
            <a:r>
              <a:rPr lang="en-US" b="1" dirty="0" smtClean="0"/>
              <a:t> </a:t>
            </a:r>
            <a:endParaRPr lang="zh-CN" altLang="en-US" b="1" dirty="0" smtClean="0"/>
          </a:p>
          <a:p>
            <a:r>
              <a:rPr lang="en-US" b="1" dirty="0" smtClean="0"/>
              <a:t> </a:t>
            </a:r>
            <a:r>
              <a:rPr lang="en-US" b="1" dirty="0" smtClean="0">
                <a:sym typeface="+mn-ea"/>
              </a:rPr>
              <a:t>4</a:t>
            </a:r>
            <a:r>
              <a:rPr lang="zh-CN" altLang="en-US" b="1" dirty="0" smtClean="0">
                <a:sym typeface="+mn-ea"/>
              </a:rPr>
              <a:t>、比一比，谁找的简便算法最多 </a:t>
            </a:r>
            <a:br>
              <a:rPr lang="en-US" b="1" dirty="0" smtClean="0">
                <a:sym typeface="+mn-ea"/>
              </a:rPr>
            </a:br>
            <a:r>
              <a:rPr lang="en-US" b="1" dirty="0" smtClean="0">
                <a:sym typeface="+mn-ea"/>
              </a:rPr>
              <a:t>            197</a:t>
            </a:r>
            <a:r>
              <a:rPr lang="zh-CN" altLang="en-US" b="1" dirty="0" smtClean="0">
                <a:sym typeface="+mn-ea"/>
              </a:rPr>
              <a:t>＋</a:t>
            </a:r>
            <a:r>
              <a:rPr lang="en-US" b="1" dirty="0" smtClean="0">
                <a:sym typeface="+mn-ea"/>
              </a:rPr>
              <a:t>98                     98</a:t>
            </a:r>
            <a:r>
              <a:rPr lang="zh-CN" altLang="en-US" b="1" dirty="0" smtClean="0">
                <a:sym typeface="+mn-ea"/>
              </a:rPr>
              <a:t>＋</a:t>
            </a:r>
            <a:r>
              <a:rPr lang="en-US" b="1" dirty="0" smtClean="0">
                <a:sym typeface="+mn-ea"/>
              </a:rPr>
              <a:t>299 </a:t>
            </a:r>
            <a:endParaRPr lang="zh-CN" altLang="en-US" b="1" dirty="0" smtClean="0"/>
          </a:p>
          <a:p>
            <a:r>
              <a:rPr lang="en-US" b="1" dirty="0" smtClean="0"/>
              <a:t> </a:t>
            </a:r>
            <a:endParaRPr lang="zh-CN" altLang="en-US" b="1" dirty="0" smtClean="0"/>
          </a:p>
          <a:p>
            <a:r>
              <a:rPr lang="en-US" b="1" dirty="0" smtClean="0"/>
              <a:t>5</a:t>
            </a:r>
            <a:r>
              <a:rPr lang="zh-CN" altLang="en-US" b="1" dirty="0" smtClean="0"/>
              <a:t>、竖式的数字谜</a:t>
            </a:r>
            <a:endParaRPr lang="zh-CN" altLang="en-US" b="1" dirty="0" smtClean="0"/>
          </a:p>
          <a:p>
            <a:r>
              <a:rPr lang="en-US" b="1" dirty="0" smtClean="0"/>
              <a:t> </a:t>
            </a:r>
            <a:endParaRPr lang="zh-CN" altLang="en-US" b="1" dirty="0" smtClean="0"/>
          </a:p>
          <a:p>
            <a:br>
              <a:rPr lang="zh-CN" b="1" dirty="0" smtClean="0"/>
            </a:br>
            <a:r>
              <a:rPr lang="en-US" sz="3200" b="1" dirty="0" smtClean="0"/>
              <a:t>1</a:t>
            </a:r>
            <a:r>
              <a:rPr lang="zh-CN" altLang="en-US" sz="3200" b="1" dirty="0" smtClean="0"/>
              <a:t>．</a:t>
            </a:r>
            <a:r>
              <a:rPr lang="en-US" sz="3200" b="1" dirty="0" smtClean="0"/>
              <a:t>                                      7  </a:t>
            </a:r>
            <a:endParaRPr lang="zh-CN" altLang="en-US" sz="3200" b="1" dirty="0" smtClean="0"/>
          </a:p>
          <a:p>
            <a:r>
              <a:rPr lang="zh-CN" altLang="en-US" sz="3200" b="1" dirty="0" smtClean="0"/>
              <a:t>－</a:t>
            </a:r>
            <a:r>
              <a:rPr lang="en-US" sz="3200" b="1" dirty="0" smtClean="0"/>
              <a:t>   3   7                     +   4      8</a:t>
            </a:r>
            <a:endParaRPr lang="zh-CN" altLang="en-US" sz="3200" b="1" dirty="0" smtClean="0"/>
          </a:p>
          <a:p>
            <a:r>
              <a:rPr lang="en-US" sz="3200" b="1" dirty="0" smtClean="0"/>
              <a:t>       3   2  1                      9  0  5</a:t>
            </a:r>
            <a:endParaRPr lang="zh-CN" altLang="en-US" sz="3200" b="1" dirty="0" smtClean="0"/>
          </a:p>
          <a:p>
            <a:r>
              <a:rPr lang="en-US" sz="3200" b="1" dirty="0" smtClean="0"/>
              <a:t>    </a:t>
            </a:r>
            <a:endParaRPr lang="zh-CN" altLang="en-US" sz="3200" b="1" dirty="0" smtClean="0"/>
          </a:p>
          <a:p>
            <a:r>
              <a:rPr lang="en-US" sz="3200" b="1" dirty="0" smtClean="0"/>
              <a:t>         7  3                     6      0 </a:t>
            </a:r>
            <a:endParaRPr lang="zh-CN" altLang="en-US" sz="3200" b="1" dirty="0" smtClean="0"/>
          </a:p>
          <a:p>
            <a:r>
              <a:rPr lang="en-US" sz="3200" b="1" dirty="0" smtClean="0"/>
              <a:t>+           7                </a:t>
            </a:r>
            <a:r>
              <a:rPr lang="zh-CN" altLang="en-US" sz="3200" b="1" dirty="0" smtClean="0"/>
              <a:t>－</a:t>
            </a:r>
            <a:r>
              <a:rPr lang="en-US" sz="3200" b="1" dirty="0" smtClean="0"/>
              <a:t>      8  </a:t>
            </a:r>
            <a:endParaRPr lang="zh-CN" altLang="en-US" sz="3200" b="1" dirty="0" smtClean="0"/>
          </a:p>
          <a:p>
            <a:r>
              <a:rPr lang="en-US" sz="3200" b="1" dirty="0" smtClean="0"/>
              <a:t>     6      0                      4  3 2</a:t>
            </a:r>
            <a:endParaRPr lang="zh-CN" altLang="en-US" sz="3200" b="1" dirty="0" smtClean="0"/>
          </a:p>
          <a:p>
            <a:r>
              <a:rPr lang="en-US" sz="3200" b="1" dirty="0" smtClean="0"/>
              <a:t> </a:t>
            </a:r>
            <a:endParaRPr lang="zh-CN" altLang="en-US" sz="3200" b="1" dirty="0" smtClean="0"/>
          </a:p>
          <a:p>
            <a:r>
              <a:rPr lang="en-US" b="1" dirty="0" smtClean="0"/>
              <a:t> </a:t>
            </a:r>
            <a:endParaRPr lang="zh-CN" altLang="en-US" b="1" dirty="0"/>
          </a:p>
        </p:txBody>
      </p:sp>
      <p:cxnSp>
        <p:nvCxnSpPr>
          <p:cNvPr id="4" name="直接连接符 3"/>
          <p:cNvCxnSpPr>
            <a:stCxn id="2" idx="1"/>
          </p:cNvCxnSpPr>
          <p:nvPr/>
        </p:nvCxnSpPr>
        <p:spPr>
          <a:xfrm rot="10800000" flipH="1">
            <a:off x="1288388" y="3572829"/>
            <a:ext cx="2071702" cy="46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289233" y="3571876"/>
            <a:ext cx="2071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360143" y="5500702"/>
            <a:ext cx="23574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860605" y="5500702"/>
            <a:ext cx="200026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146093" y="2714620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146093" y="3214686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646027" y="2714620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860737" y="2714620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6789431" y="2714620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289365" y="3143248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931647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360275" y="507207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360275" y="557214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932175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5432109" y="5143512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360803" y="5072074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357166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8550" y="1243965"/>
            <a:ext cx="6360160" cy="6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 </a:t>
            </a:r>
            <a:r>
              <a:rPr lang="en-US" sz="2000" dirty="0"/>
              <a:t>6</a:t>
            </a:r>
            <a:r>
              <a:rPr lang="zh-CN" altLang="en-US" sz="2000" dirty="0"/>
              <a:t>、在图</a:t>
            </a:r>
            <a:r>
              <a:rPr lang="en-US" sz="2000" dirty="0"/>
              <a:t>6-1</a:t>
            </a:r>
            <a:r>
              <a:rPr lang="zh-CN" altLang="en-US" sz="2000" dirty="0"/>
              <a:t>算式的每个空格中，各填入一个合适的数字，使竖式成立</a:t>
            </a:r>
            <a:r>
              <a:rPr lang="zh-CN" altLang="en-US" sz="2000" dirty="0" smtClean="0"/>
              <a:t>。</a:t>
            </a:r>
            <a:endParaRPr lang="en-US" altLang="zh-CN" sz="40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5" name="图片 4" descr="clip_image001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7500" y="3267710"/>
            <a:ext cx="2785745" cy="247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9973" y="715941"/>
            <a:ext cx="8001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三、加减法验算</a:t>
            </a:r>
            <a:endParaRPr lang="zh-CN" altLang="en-US" dirty="0"/>
          </a:p>
          <a:p>
            <a:r>
              <a:rPr lang="en-US" b="1" dirty="0"/>
              <a:t>(</a:t>
            </a:r>
            <a:r>
              <a:rPr lang="zh-CN" altLang="en-US" b="1" dirty="0"/>
              <a:t>一</a:t>
            </a:r>
            <a:r>
              <a:rPr lang="en-US" b="1" dirty="0"/>
              <a:t>)</a:t>
            </a:r>
            <a:r>
              <a:rPr lang="zh-CN" altLang="en-US" b="1" dirty="0"/>
              <a:t>加法验算</a:t>
            </a:r>
            <a:endParaRPr lang="zh-CN" altLang="en-US" dirty="0"/>
          </a:p>
          <a:p>
            <a:r>
              <a:rPr lang="zh-CN" altLang="en-US" b="1" dirty="0"/>
              <a:t>方法一、用加数和加数交换位置再算一次</a:t>
            </a:r>
            <a:endParaRPr lang="zh-CN" altLang="en-US" dirty="0"/>
          </a:p>
          <a:p>
            <a:r>
              <a:rPr lang="en-US" dirty="0"/>
              <a:t>1</a:t>
            </a:r>
            <a:r>
              <a:rPr lang="zh-CN" altLang="en-US" dirty="0"/>
              <a:t>、我来验算</a:t>
            </a:r>
            <a:endParaRPr lang="zh-CN" altLang="en-US" dirty="0"/>
          </a:p>
          <a:p>
            <a:r>
              <a:rPr lang="en-US" dirty="0"/>
              <a:t>146+78=                        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b="1" dirty="0"/>
              <a:t>方法二、用和减去其中一个加数，看是否得到另一个加数</a:t>
            </a:r>
            <a:endParaRPr lang="zh-CN" altLang="en-US" dirty="0"/>
          </a:p>
          <a:p>
            <a:r>
              <a:rPr lang="en-US" dirty="0" smtClean="0"/>
              <a:t>   1 </a:t>
            </a:r>
            <a:r>
              <a:rPr lang="en-US" dirty="0"/>
              <a:t> 3  5    </a:t>
            </a:r>
            <a:r>
              <a:rPr lang="en-US" dirty="0" smtClean="0"/>
              <a:t>               </a:t>
            </a:r>
            <a:r>
              <a:rPr lang="zh-CN" altLang="en-US" dirty="0"/>
              <a:t>验算</a:t>
            </a:r>
            <a:r>
              <a:rPr lang="en-US" dirty="0"/>
              <a:t>         </a:t>
            </a:r>
            <a:r>
              <a:rPr lang="en-US" dirty="0" smtClean="0"/>
              <a:t>1  </a:t>
            </a:r>
            <a:r>
              <a:rPr lang="en-US" dirty="0"/>
              <a:t>8  3</a:t>
            </a:r>
            <a:br>
              <a:rPr lang="en-US" dirty="0"/>
            </a:br>
            <a:r>
              <a:rPr lang="en-US" u="sng" dirty="0"/>
              <a:t>+     4  8  </a:t>
            </a:r>
            <a:r>
              <a:rPr lang="en-US" dirty="0"/>
              <a:t>               </a:t>
            </a:r>
            <a:r>
              <a:rPr lang="en-US" dirty="0" smtClean="0"/>
              <a:t>            </a:t>
            </a:r>
            <a:r>
              <a:rPr lang="en-US" u="sng" dirty="0" smtClean="0"/>
              <a:t>  </a:t>
            </a:r>
            <a:r>
              <a:rPr lang="en-US" u="sng" dirty="0"/>
              <a:t>-   1  3  5</a:t>
            </a:r>
            <a:br>
              <a:rPr lang="en-US" dirty="0"/>
            </a:br>
            <a:r>
              <a:rPr lang="en-US" dirty="0"/>
              <a:t>   1  8  3                    </a:t>
            </a:r>
            <a:endParaRPr lang="zh-CN" altLang="en-US" dirty="0"/>
          </a:p>
          <a:p>
            <a:r>
              <a:rPr lang="en-US" dirty="0"/>
              <a:t>1</a:t>
            </a:r>
            <a:r>
              <a:rPr lang="zh-CN" altLang="en-US" dirty="0"/>
              <a:t>、我来验算</a:t>
            </a:r>
            <a:endParaRPr lang="zh-CN" altLang="en-US" dirty="0"/>
          </a:p>
          <a:p>
            <a:r>
              <a:rPr lang="en-US" dirty="0"/>
              <a:t>167+156=                         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r>
              <a:rPr lang="en-US" dirty="0"/>
              <a:t> </a:t>
            </a:r>
            <a:endParaRPr lang="zh-CN" altLang="en-US" dirty="0"/>
          </a:p>
          <a:p>
            <a:r>
              <a:rPr lang="en-US" b="1" dirty="0"/>
              <a:t>2</a:t>
            </a:r>
            <a:r>
              <a:rPr lang="zh-CN" altLang="en-US" b="1" dirty="0"/>
              <a:t>、用竖式计算并用两种方法验算</a:t>
            </a:r>
            <a:endParaRPr lang="zh-CN" altLang="en-US" dirty="0"/>
          </a:p>
          <a:p>
            <a:r>
              <a:rPr lang="en-US" dirty="0"/>
              <a:t>468 + 357=                    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r>
              <a:rPr lang="en-US" dirty="0"/>
              <a:t> </a:t>
            </a:r>
            <a:endParaRPr lang="zh-CN" altLang="en-US" dirty="0"/>
          </a:p>
          <a:p>
            <a:r>
              <a:rPr lang="en-US" dirty="0"/>
              <a:t>         </a:t>
            </a:r>
            <a:r>
              <a:rPr lang="en-US" dirty="0" smtClean="0"/>
              <a:t>                       </a:t>
            </a:r>
            <a:r>
              <a:rPr lang="en-US" dirty="0"/>
              <a:t> </a:t>
            </a:r>
            <a:r>
              <a:rPr lang="zh-CN" altLang="en-US" dirty="0"/>
              <a:t>验算：</a:t>
            </a:r>
            <a:r>
              <a:rPr lang="en-US" dirty="0"/>
              <a:t>                            </a:t>
            </a:r>
            <a:r>
              <a:rPr lang="zh-CN" altLang="en-US" dirty="0"/>
              <a:t>验算：</a:t>
            </a:r>
            <a:r>
              <a:rPr lang="en-US" dirty="0"/>
              <a:t>       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01" y="932815"/>
            <a:ext cx="73581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二、减法的验算</a:t>
            </a:r>
            <a:r>
              <a:rPr lang="en-US" sz="2800" b="1" dirty="0"/>
              <a:t>  </a:t>
            </a:r>
            <a:endParaRPr lang="zh-CN" altLang="en-US" sz="2800" dirty="0"/>
          </a:p>
          <a:p>
            <a:r>
              <a:rPr lang="zh-CN" altLang="en-US" sz="2800" b="1" dirty="0"/>
              <a:t>方法一、用被减数减去减数再算一次</a:t>
            </a:r>
            <a:r>
              <a:rPr lang="en-US" sz="2800" dirty="0"/>
              <a:t>           </a:t>
            </a:r>
            <a:endParaRPr lang="zh-CN" altLang="en-US" sz="2800" dirty="0"/>
          </a:p>
          <a:p>
            <a:r>
              <a:rPr lang="en-US" sz="2800" dirty="0"/>
              <a:t>1</a:t>
            </a:r>
            <a:r>
              <a:rPr lang="zh-CN" altLang="en-US" sz="2800" dirty="0"/>
              <a:t>、我来验算</a:t>
            </a:r>
            <a:endParaRPr lang="zh-CN" altLang="en-US" sz="2800" dirty="0"/>
          </a:p>
          <a:p>
            <a:r>
              <a:rPr lang="en-US" sz="2800" dirty="0"/>
              <a:t>146-78=                            476-123</a:t>
            </a:r>
            <a:r>
              <a:rPr lang="en-US" sz="2800" dirty="0" smtClean="0"/>
              <a:t>=</a:t>
            </a:r>
            <a:endParaRPr lang="en-US" sz="2800" dirty="0" smtClean="0"/>
          </a:p>
          <a:p>
            <a:endParaRPr lang="en-US" altLang="zh-CN" sz="2800" dirty="0"/>
          </a:p>
          <a:p>
            <a:endParaRPr lang="zh-CN" altLang="en-US" sz="2800" dirty="0"/>
          </a:p>
          <a:p>
            <a:r>
              <a:rPr lang="zh-CN" altLang="en-US" sz="2800" b="1" dirty="0"/>
              <a:t>方法二、用差与减数相加看是否等于被减数</a:t>
            </a:r>
            <a:endParaRPr lang="zh-CN" altLang="en-US" sz="2800" dirty="0"/>
          </a:p>
          <a:p>
            <a:r>
              <a:rPr lang="en-US" sz="2800" dirty="0" smtClean="0"/>
              <a:t>     2 </a:t>
            </a:r>
            <a:r>
              <a:rPr lang="en-US" sz="2800" dirty="0"/>
              <a:t> 0  0     </a:t>
            </a:r>
            <a:r>
              <a:rPr lang="zh-CN" altLang="en-US" sz="2800" dirty="0"/>
              <a:t>验算</a:t>
            </a:r>
            <a:r>
              <a:rPr lang="en-US" sz="2800" dirty="0"/>
              <a:t>            1  8  3</a:t>
            </a:r>
            <a:br>
              <a:rPr lang="en-US" sz="2800" dirty="0"/>
            </a:br>
            <a:r>
              <a:rPr lang="en-US" sz="2800" u="sng" dirty="0"/>
              <a:t>-    1  8  3  </a:t>
            </a:r>
            <a:r>
              <a:rPr lang="en-US" sz="2800" dirty="0"/>
              <a:t>                  </a:t>
            </a:r>
            <a:r>
              <a:rPr lang="en-US" sz="2800" u="sng" dirty="0"/>
              <a:t>  </a:t>
            </a:r>
            <a:r>
              <a:rPr lang="en-US" sz="2800" u="sng" dirty="0" smtClean="0"/>
              <a:t>  +  </a:t>
            </a:r>
            <a:r>
              <a:rPr lang="en-US" sz="2800" u="sng" dirty="0"/>
              <a:t>1  7</a:t>
            </a:r>
            <a:endParaRPr lang="zh-CN" altLang="en-US" sz="2800" dirty="0"/>
          </a:p>
          <a:p>
            <a:r>
              <a:rPr lang="en-US" sz="2800" dirty="0"/>
              <a:t>  </a:t>
            </a:r>
            <a:r>
              <a:rPr lang="en-US" sz="2800" dirty="0" smtClean="0"/>
              <a:t>       </a:t>
            </a:r>
            <a:r>
              <a:rPr lang="en-US" sz="2800" dirty="0"/>
              <a:t>1  7                      </a:t>
            </a:r>
            <a:endParaRPr lang="zh-CN" altLang="en-US" sz="2800" dirty="0"/>
          </a:p>
          <a:p>
            <a:r>
              <a:rPr lang="en-US" sz="2800" dirty="0"/>
              <a:t>1</a:t>
            </a:r>
            <a:r>
              <a:rPr lang="zh-CN" altLang="en-US" sz="2800" dirty="0"/>
              <a:t>、我来验算</a:t>
            </a:r>
            <a:endParaRPr lang="zh-CN" altLang="en-US" sz="2800" dirty="0"/>
          </a:p>
          <a:p>
            <a:r>
              <a:rPr lang="en-US" sz="2800" dirty="0"/>
              <a:t>167-156=                          264-193=</a:t>
            </a:r>
            <a:endParaRPr lang="zh-CN" altLang="en-US" sz="2800" dirty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3490</Words>
  <Application>WPS 演示</Application>
  <PresentationFormat>全屏显示(4:3)</PresentationFormat>
  <Paragraphs>195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楷体_GB2312</vt:lpstr>
      <vt:lpstr>Calibri</vt:lpstr>
      <vt:lpstr>新宋体</vt:lpstr>
      <vt:lpstr>微软雅黑</vt:lpstr>
      <vt:lpstr>Arial Unicode MS</vt:lpstr>
      <vt:lpstr>Office 主题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王老师</cp:lastModifiedBy>
  <cp:revision>15</cp:revision>
  <dcterms:created xsi:type="dcterms:W3CDTF">2013-12-14T09:35:00Z</dcterms:created>
  <dcterms:modified xsi:type="dcterms:W3CDTF">2018-09-13T04:51:26Z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